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62"/>
  </p:notesMasterIdLst>
  <p:handoutMasterIdLst>
    <p:handoutMasterId r:id="rId63"/>
  </p:handoutMasterIdLst>
  <p:sldIdLst>
    <p:sldId id="256" r:id="rId5"/>
    <p:sldId id="465" r:id="rId6"/>
    <p:sldId id="472" r:id="rId7"/>
    <p:sldId id="467" r:id="rId8"/>
    <p:sldId id="500" r:id="rId9"/>
    <p:sldId id="501" r:id="rId10"/>
    <p:sldId id="474" r:id="rId11"/>
    <p:sldId id="502" r:id="rId12"/>
    <p:sldId id="503" r:id="rId13"/>
    <p:sldId id="504" r:id="rId14"/>
    <p:sldId id="505" r:id="rId15"/>
    <p:sldId id="507" r:id="rId16"/>
    <p:sldId id="508" r:id="rId17"/>
    <p:sldId id="509" r:id="rId18"/>
    <p:sldId id="510" r:id="rId19"/>
    <p:sldId id="511" r:id="rId20"/>
    <p:sldId id="512" r:id="rId21"/>
    <p:sldId id="513" r:id="rId22"/>
    <p:sldId id="514" r:id="rId23"/>
    <p:sldId id="515" r:id="rId24"/>
    <p:sldId id="517" r:id="rId25"/>
    <p:sldId id="516" r:id="rId26"/>
    <p:sldId id="518" r:id="rId27"/>
    <p:sldId id="519" r:id="rId28"/>
    <p:sldId id="520" r:id="rId29"/>
    <p:sldId id="521" r:id="rId30"/>
    <p:sldId id="522" r:id="rId31"/>
    <p:sldId id="523" r:id="rId32"/>
    <p:sldId id="525" r:id="rId33"/>
    <p:sldId id="526" r:id="rId34"/>
    <p:sldId id="527" r:id="rId35"/>
    <p:sldId id="524" r:id="rId36"/>
    <p:sldId id="528" r:id="rId37"/>
    <p:sldId id="529" r:id="rId38"/>
    <p:sldId id="530" r:id="rId39"/>
    <p:sldId id="531" r:id="rId40"/>
    <p:sldId id="532" r:id="rId41"/>
    <p:sldId id="533" r:id="rId42"/>
    <p:sldId id="534" r:id="rId43"/>
    <p:sldId id="535" r:id="rId44"/>
    <p:sldId id="536" r:id="rId45"/>
    <p:sldId id="537" r:id="rId46"/>
    <p:sldId id="538" r:id="rId47"/>
    <p:sldId id="539" r:id="rId48"/>
    <p:sldId id="480" r:id="rId49"/>
    <p:sldId id="540" r:id="rId50"/>
    <p:sldId id="541" r:id="rId51"/>
    <p:sldId id="542" r:id="rId52"/>
    <p:sldId id="498" r:id="rId53"/>
    <p:sldId id="543" r:id="rId54"/>
    <p:sldId id="544" r:id="rId55"/>
    <p:sldId id="545" r:id="rId56"/>
    <p:sldId id="546" r:id="rId57"/>
    <p:sldId id="547" r:id="rId58"/>
    <p:sldId id="548" r:id="rId59"/>
    <p:sldId id="549" r:id="rId60"/>
    <p:sldId id="550" r:id="rId61"/>
  </p:sldIdLst>
  <p:sldSz cx="9144000" cy="6858000" type="screen4x3"/>
  <p:notesSz cx="9928225" cy="6797675"/>
  <p:custDataLst>
    <p:tags r:id="rId64"/>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3939"/>
    <a:srgbClr val="C1D6FF"/>
    <a:srgbClr val="F5FC9A"/>
    <a:srgbClr val="B21212"/>
    <a:srgbClr val="6699FF"/>
    <a:srgbClr val="A7C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32" autoAdjust="0"/>
    <p:restoredTop sz="86275" autoAdjust="0"/>
  </p:normalViewPr>
  <p:slideViewPr>
    <p:cSldViewPr>
      <p:cViewPr varScale="1">
        <p:scale>
          <a:sx n="79" d="100"/>
          <a:sy n="79" d="100"/>
        </p:scale>
        <p:origin x="1410" y="84"/>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handoutMaster" Target="handoutMasters/handoutMaster1.xml"/><Relationship Id="rId68"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tags" Target="tags/tag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13/08/2018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8/13/2018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7705903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248973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31937839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5286910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3617913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1994258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33828650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37830405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21003060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21844799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31505859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1690213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27480357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23466466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34801718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25324712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38959249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30582641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18487483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39019381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24802951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3783124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9542432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35467244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31895482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1393168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8106025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20442984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138074893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370847162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334460083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36571219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1604951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54477790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263903935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184636027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79697436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141552526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78719014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366605969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137369689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75589522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29635892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295935240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50940118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51</a:t>
            </a:fld>
            <a:endParaRPr lang="en-GB" dirty="0"/>
          </a:p>
        </p:txBody>
      </p:sp>
    </p:spTree>
    <p:extLst>
      <p:ext uri="{BB962C8B-B14F-4D97-AF65-F5344CB8AC3E}">
        <p14:creationId xmlns:p14="http://schemas.microsoft.com/office/powerpoint/2010/main" val="429385962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52</a:t>
            </a:fld>
            <a:endParaRPr lang="en-GB" dirty="0"/>
          </a:p>
        </p:txBody>
      </p:sp>
    </p:spTree>
    <p:extLst>
      <p:ext uri="{BB962C8B-B14F-4D97-AF65-F5344CB8AC3E}">
        <p14:creationId xmlns:p14="http://schemas.microsoft.com/office/powerpoint/2010/main" val="124589915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53</a:t>
            </a:fld>
            <a:endParaRPr lang="en-GB" dirty="0"/>
          </a:p>
        </p:txBody>
      </p:sp>
    </p:spTree>
    <p:extLst>
      <p:ext uri="{BB962C8B-B14F-4D97-AF65-F5344CB8AC3E}">
        <p14:creationId xmlns:p14="http://schemas.microsoft.com/office/powerpoint/2010/main" val="213063422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54</a:t>
            </a:fld>
            <a:endParaRPr lang="en-GB" dirty="0"/>
          </a:p>
        </p:txBody>
      </p:sp>
    </p:spTree>
    <p:extLst>
      <p:ext uri="{BB962C8B-B14F-4D97-AF65-F5344CB8AC3E}">
        <p14:creationId xmlns:p14="http://schemas.microsoft.com/office/powerpoint/2010/main" val="418632637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55</a:t>
            </a:fld>
            <a:endParaRPr lang="en-GB" dirty="0"/>
          </a:p>
        </p:txBody>
      </p:sp>
    </p:spTree>
    <p:extLst>
      <p:ext uri="{BB962C8B-B14F-4D97-AF65-F5344CB8AC3E}">
        <p14:creationId xmlns:p14="http://schemas.microsoft.com/office/powerpoint/2010/main" val="11807877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56</a:t>
            </a:fld>
            <a:endParaRPr lang="en-GB" dirty="0"/>
          </a:p>
        </p:txBody>
      </p:sp>
    </p:spTree>
    <p:extLst>
      <p:ext uri="{BB962C8B-B14F-4D97-AF65-F5344CB8AC3E}">
        <p14:creationId xmlns:p14="http://schemas.microsoft.com/office/powerpoint/2010/main" val="379937912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57</a:t>
            </a:fld>
            <a:endParaRPr lang="en-GB" dirty="0"/>
          </a:p>
        </p:txBody>
      </p:sp>
    </p:spTree>
    <p:extLst>
      <p:ext uri="{BB962C8B-B14F-4D97-AF65-F5344CB8AC3E}">
        <p14:creationId xmlns:p14="http://schemas.microsoft.com/office/powerpoint/2010/main" val="16380358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24717253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6682250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6820971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25128373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7.xml"/><Relationship Id="rId7" Type="http://schemas.openxmlformats.org/officeDocument/2006/relationships/image" Target="../media/image2.jpeg"/><Relationship Id="rId2" Type="http://schemas.openxmlformats.org/officeDocument/2006/relationships/slide" Target="../slides/slide12.xml"/><Relationship Id="rId1" Type="http://schemas.openxmlformats.org/officeDocument/2006/relationships/slideMaster" Target="../slideMasters/slideMaster1.xml"/><Relationship Id="rId6" Type="http://schemas.openxmlformats.org/officeDocument/2006/relationships/slide" Target="../slides/slide29.xml"/><Relationship Id="rId5" Type="http://schemas.openxmlformats.org/officeDocument/2006/relationships/slide" Target="../slides/slide35.xml"/><Relationship Id="rId4" Type="http://schemas.openxmlformats.org/officeDocument/2006/relationships/slide" Target="../slides/slide2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5" y="44624"/>
            <a:ext cx="7688661" cy="64626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07504" y="692696"/>
            <a:ext cx="154445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50" b="1" dirty="0" smtClean="0">
                <a:latin typeface="Arial" panose="020B0604020202020204" pitchFamily="34" charset="0"/>
                <a:cs typeface="Arial" panose="020B0604020202020204" pitchFamily="34" charset="0"/>
              </a:rPr>
              <a:t>21.1 – Biotechnology</a:t>
            </a:r>
            <a:endParaRPr lang="en-GB" sz="1150" b="1" dirty="0">
              <a:latin typeface="Arial" panose="020B0604020202020204" pitchFamily="34" charset="0"/>
              <a:cs typeface="Arial" panose="020B0604020202020204" pitchFamily="34" charset="0"/>
            </a:endParaRPr>
          </a:p>
        </p:txBody>
      </p:sp>
      <p:sp>
        <p:nvSpPr>
          <p:cNvPr id="7" name="Round Same Side Corner Rectangle 6">
            <a:hlinkClick r:id="rId3" action="ppaction://hlinksldjump"/>
          </p:cNvPr>
          <p:cNvSpPr/>
          <p:nvPr/>
        </p:nvSpPr>
        <p:spPr>
          <a:xfrm>
            <a:off x="1712923" y="692696"/>
            <a:ext cx="91148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50" b="1" dirty="0" smtClean="0">
                <a:latin typeface="Arial" panose="020B0604020202020204" pitchFamily="34" charset="0"/>
                <a:cs typeface="Arial" panose="020B0604020202020204" pitchFamily="34" charset="0"/>
              </a:rPr>
              <a:t>21.2 – Yeast</a:t>
            </a:r>
            <a:endParaRPr lang="en-GB" sz="1150" b="1" dirty="0">
              <a:latin typeface="Arial" panose="020B0604020202020204" pitchFamily="34" charset="0"/>
              <a:cs typeface="Arial" panose="020B0604020202020204" pitchFamily="34" charset="0"/>
            </a:endParaRPr>
          </a:p>
        </p:txBody>
      </p:sp>
      <p:sp>
        <p:nvSpPr>
          <p:cNvPr id="11" name="Round Same Side Corner Rectangle 10">
            <a:hlinkClick r:id="rId4" action="ppaction://hlinksldjump"/>
          </p:cNvPr>
          <p:cNvSpPr/>
          <p:nvPr/>
        </p:nvSpPr>
        <p:spPr>
          <a:xfrm>
            <a:off x="2685372" y="692696"/>
            <a:ext cx="1102971"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50" b="1" dirty="0" smtClean="0">
                <a:latin typeface="Arial" panose="020B0604020202020204" pitchFamily="34" charset="0"/>
                <a:cs typeface="Arial" panose="020B0604020202020204" pitchFamily="34" charset="0"/>
              </a:rPr>
              <a:t>21.3 - Enzymes</a:t>
            </a:r>
            <a:endParaRPr lang="en-GB" sz="1150" b="1" dirty="0">
              <a:latin typeface="Arial" panose="020B0604020202020204" pitchFamily="34" charset="0"/>
              <a:cs typeface="Arial" panose="020B0604020202020204" pitchFamily="34" charset="0"/>
            </a:endParaRPr>
          </a:p>
        </p:txBody>
      </p:sp>
      <p:sp>
        <p:nvSpPr>
          <p:cNvPr id="9" name="Round Same Side Corner Rectangle 8">
            <a:hlinkClick r:id="rId5" action="ppaction://hlinksldjump"/>
          </p:cNvPr>
          <p:cNvSpPr/>
          <p:nvPr userDrawn="1"/>
        </p:nvSpPr>
        <p:spPr>
          <a:xfrm>
            <a:off x="5004048" y="692696"/>
            <a:ext cx="194421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50" b="1" dirty="0" smtClean="0">
                <a:latin typeface="Arial" panose="020B0604020202020204" pitchFamily="34" charset="0"/>
                <a:cs typeface="Arial" panose="020B0604020202020204" pitchFamily="34" charset="0"/>
              </a:rPr>
              <a:t>21.4 – Genetic Engineering</a:t>
            </a:r>
            <a:endParaRPr lang="en-GB" sz="1150" b="1" dirty="0">
              <a:latin typeface="Arial" panose="020B0604020202020204" pitchFamily="34" charset="0"/>
              <a:cs typeface="Arial" panose="020B0604020202020204" pitchFamily="34" charset="0"/>
            </a:endParaRPr>
          </a:p>
        </p:txBody>
      </p:sp>
      <p:sp>
        <p:nvSpPr>
          <p:cNvPr id="10" name="Round Same Side Corner Rectangle 9">
            <a:hlinkClick r:id="rId6" action="ppaction://hlinksldjump"/>
          </p:cNvPr>
          <p:cNvSpPr/>
          <p:nvPr userDrawn="1"/>
        </p:nvSpPr>
        <p:spPr>
          <a:xfrm>
            <a:off x="3849303" y="690884"/>
            <a:ext cx="109378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50" b="1" dirty="0" smtClean="0">
                <a:latin typeface="Arial" panose="020B0604020202020204" pitchFamily="34" charset="0"/>
                <a:cs typeface="Arial" panose="020B0604020202020204" pitchFamily="34" charset="0"/>
              </a:rPr>
              <a:t>21.4 - Penicillin</a:t>
            </a:r>
            <a:endParaRPr lang="en-GB" sz="115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05097" y="1049886"/>
            <a:ext cx="8859391" cy="5691482"/>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12" name="Picture 1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8100392" y="44624"/>
            <a:ext cx="1008112" cy="968207"/>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slide" Target="slide14.xml"/><Relationship Id="rId4" Type="http://schemas.openxmlformats.org/officeDocument/2006/relationships/image" Target="../media/image7.jpeg"/></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slide" Target="slide14.xml"/><Relationship Id="rId5" Type="http://schemas.openxmlformats.org/officeDocument/2006/relationships/image" Target="../media/image8.jpeg"/><Relationship Id="rId4" Type="http://schemas.openxmlformats.org/officeDocument/2006/relationships/image" Target="../media/image7.jpeg"/></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slide" Target="slide14.xml"/><Relationship Id="rId5" Type="http://schemas.openxmlformats.org/officeDocument/2006/relationships/image" Target="../media/image8.jpeg"/><Relationship Id="rId4" Type="http://schemas.openxmlformats.org/officeDocument/2006/relationships/image" Target="../media/image7.jpeg"/></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slide" Target="slide17.xml"/><Relationship Id="rId4" Type="http://schemas.openxmlformats.org/officeDocument/2006/relationships/image" Target="../media/image10.emf"/></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slide" Target="slide14.xml"/><Relationship Id="rId5" Type="http://schemas.openxmlformats.org/officeDocument/2006/relationships/image" Target="../media/image12.jpeg"/><Relationship Id="rId4" Type="http://schemas.openxmlformats.org/officeDocument/2006/relationships/hyperlink" Target="Unit%2021/2.2%20-%20Corn%20to%20Ethanol.mp4"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slide" Target="slide17.xml"/><Relationship Id="rId5" Type="http://schemas.openxmlformats.org/officeDocument/2006/relationships/image" Target="../media/image12.jpeg"/><Relationship Id="rId4" Type="http://schemas.openxmlformats.org/officeDocument/2006/relationships/hyperlink" Target="Unit%2021/2.2%20-%20Corn%20to%20Ethanol.mp4"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slide" Target="slide17.xml"/><Relationship Id="rId5" Type="http://schemas.openxmlformats.org/officeDocument/2006/relationships/hyperlink" Target="Unit%2021/2.2%20-%20Making%20Bread%20and%20Cheese.mp4" TargetMode="External"/><Relationship Id="rId4" Type="http://schemas.openxmlformats.org/officeDocument/2006/relationships/image" Target="../media/image14.jpeg"/></Relationships>
</file>

<file path=ppt/slides/_rels/slide2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slide" Target="slide22.xml"/><Relationship Id="rId4" Type="http://schemas.openxmlformats.org/officeDocument/2006/relationships/image" Target="../media/image16.jpeg"/></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slide" Target="slide22.xml"/><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slide" Target="slide22.xml"/><Relationship Id="rId4" Type="http://schemas.openxmlformats.org/officeDocument/2006/relationships/hyperlink" Target="Unit%2021/21.3%20-%20Biological%20Detergents.mp4" TargetMode="External"/></Relationships>
</file>

<file path=ppt/slides/_rels/slide2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slide" Target="slide22.xml"/><Relationship Id="rId4" Type="http://schemas.openxmlformats.org/officeDocument/2006/relationships/image" Target="../media/image21.jpeg"/></Relationships>
</file>

<file path=ppt/slides/_rels/slide2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slide" Target="slide22.xml"/><Relationship Id="rId5" Type="http://schemas.openxmlformats.org/officeDocument/2006/relationships/image" Target="../media/image24.jpeg"/><Relationship Id="rId4" Type="http://schemas.openxmlformats.org/officeDocument/2006/relationships/image" Target="../media/image23.jpeg"/></Relationships>
</file>

<file path=ppt/slides/_rels/slide2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slide" Target="slide22.xml"/></Relationships>
</file>

<file path=ppt/slides/_rels/slide31.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slide" Target="slide22.xml"/><Relationship Id="rId4" Type="http://schemas.openxmlformats.org/officeDocument/2006/relationships/image" Target="../media/image27.jpeg"/></Relationships>
</file>

<file path=ppt/slides/_rels/slide32.xml.rels><?xml version="1.0" encoding="UTF-8" standalone="yes"?>
<Relationships xmlns="http://schemas.openxmlformats.org/package/2006/relationships"><Relationship Id="rId3" Type="http://schemas.openxmlformats.org/officeDocument/2006/relationships/hyperlink" Target="Unit%2021/22.4%20-%20Penicillin%20production%20animation.mp4"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slide" Target="slide22.xml"/><Relationship Id="rId5" Type="http://schemas.openxmlformats.org/officeDocument/2006/relationships/image" Target="../media/image29.jpeg"/><Relationship Id="rId4" Type="http://schemas.openxmlformats.org/officeDocument/2006/relationships/image" Target="../media/image28.jpeg"/></Relationships>
</file>

<file path=ppt/slides/_rels/slide3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slide" Target="slide22.xml"/><Relationship Id="rId5" Type="http://schemas.openxmlformats.org/officeDocument/2006/relationships/image" Target="../media/image32.jpeg"/><Relationship Id="rId4" Type="http://schemas.openxmlformats.org/officeDocument/2006/relationships/image" Target="../media/image31.jpeg"/></Relationships>
</file>

<file path=ppt/slides/_rels/slide3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hyperlink" Target="Unit%2021/21.4%20-%20Penicillin.docx" TargetMode="External"/><Relationship Id="rId4" Type="http://schemas.openxmlformats.org/officeDocument/2006/relationships/slide" Target="slide22.xml"/></Relationships>
</file>

<file path=ppt/slides/_rels/slide3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34.jpeg"/></Relationships>
</file>

<file path=ppt/slides/_rels/slide36.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42.jpeg"/><Relationship Id="rId4" Type="http://schemas.openxmlformats.org/officeDocument/2006/relationships/image" Target="../media/image41.jpeg"/></Relationships>
</file>

<file path=ppt/slides/_rels/slide4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42.jpeg"/><Relationship Id="rId4" Type="http://schemas.openxmlformats.org/officeDocument/2006/relationships/image" Target="../media/image41.jpeg"/></Relationships>
</file>

<file path=ppt/slides/_rels/slide4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42.jpeg"/><Relationship Id="rId4" Type="http://schemas.openxmlformats.org/officeDocument/2006/relationships/image" Target="../media/image41.jpe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504" y="6042300"/>
            <a:ext cx="8928992"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IE" sz="36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Unit 21 – </a:t>
            </a:r>
            <a:r>
              <a:rPr lang="en-GB" sz="36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Human </a:t>
            </a:r>
            <a:r>
              <a:rPr lang="en-GB" sz="36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Influences </a:t>
            </a:r>
            <a:r>
              <a:rPr lang="en-GB" sz="36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on </a:t>
            </a:r>
            <a:r>
              <a:rPr lang="en-GB" sz="36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Ecosystems</a:t>
            </a:r>
            <a:endParaRPr lang="en-GB" sz="36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1026" name="Picture 2" descr="Image result for plastic bag turt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21312" y="2060848"/>
            <a:ext cx="4715183" cy="3104904"/>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107504" y="260648"/>
            <a:ext cx="8928992"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11" name="TextBox 10"/>
          <p:cNvSpPr txBox="1"/>
          <p:nvPr/>
        </p:nvSpPr>
        <p:spPr>
          <a:xfrm>
            <a:off x="2555776" y="285616"/>
            <a:ext cx="6480720"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Cambridge Biology – iGCSE </a:t>
            </a:r>
            <a:endParaRPr lang="en-GB" sz="3200" b="1" dirty="0">
              <a:solidFill>
                <a:schemeClr val="tx1">
                  <a:lumMod val="50000"/>
                  <a:lumOff val="50000"/>
                </a:schemeClr>
              </a:solidFill>
            </a:endParaRPr>
          </a:p>
          <a:p>
            <a:pPr algn="r"/>
            <a:r>
              <a:rPr lang="en-GB" sz="3200" b="1" dirty="0" smtClean="0">
                <a:solidFill>
                  <a:schemeClr val="tx1">
                    <a:lumMod val="50000"/>
                    <a:lumOff val="50000"/>
                  </a:schemeClr>
                </a:solidFill>
              </a:rPr>
              <a:t>2018-20</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Year 09-11</a:t>
            </a:r>
            <a:endParaRPr lang="en-GB" sz="3600" b="1" dirty="0">
              <a:solidFill>
                <a:schemeClr val="tx1">
                  <a:lumMod val="50000"/>
                  <a:lumOff val="50000"/>
                </a:schemeClr>
              </a:solidFill>
            </a:endParaRPr>
          </a:p>
        </p:txBody>
      </p: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9512" y="332656"/>
            <a:ext cx="1649468" cy="1584176"/>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8640961" cy="5863144"/>
          </a:xfrm>
          <a:prstGeom prst="rect">
            <a:avLst/>
          </a:prstGeom>
        </p:spPr>
        <p:txBody>
          <a:bodyPr wrap="square">
            <a:spAutoFit/>
          </a:bodyPr>
          <a:lstStyle/>
          <a:p>
            <a:pPr>
              <a:buClr>
                <a:srgbClr val="0070C0"/>
              </a:buClr>
              <a:buSzPct val="80000"/>
            </a:pPr>
            <a:r>
              <a:rPr lang="en-US" sz="1450" b="1" dirty="0" smtClean="0"/>
              <a:t>21.3 - Pollution</a:t>
            </a:r>
          </a:p>
          <a:p>
            <a:pPr>
              <a:buClr>
                <a:srgbClr val="0070C0"/>
              </a:buClr>
              <a:buSzPct val="80000"/>
            </a:pPr>
            <a:r>
              <a:rPr lang="en-US" sz="1450" b="1" dirty="0" smtClean="0"/>
              <a:t>Core</a:t>
            </a:r>
          </a:p>
          <a:p>
            <a:pPr marL="285750" indent="-285750">
              <a:buClr>
                <a:srgbClr val="0070C0"/>
              </a:buClr>
              <a:buSzPct val="80000"/>
              <a:buFont typeface="Arial" panose="020B0604020202020204" pitchFamily="34" charset="0"/>
              <a:buChar char="►"/>
            </a:pPr>
            <a:r>
              <a:rPr lang="en-US" sz="1450" dirty="0"/>
              <a:t>State the sources and effects of pollution </a:t>
            </a:r>
            <a:r>
              <a:rPr lang="en-US" sz="1450" dirty="0" smtClean="0"/>
              <a:t>of land </a:t>
            </a:r>
            <a:r>
              <a:rPr lang="en-US" sz="1450" dirty="0"/>
              <a:t>and water, e.g. rivers, lakes and the sea, </a:t>
            </a:r>
            <a:r>
              <a:rPr lang="en-US" sz="1450" dirty="0" smtClean="0"/>
              <a:t>by insecticides</a:t>
            </a:r>
            <a:r>
              <a:rPr lang="en-US" sz="1450" dirty="0"/>
              <a:t>, herbicides and by nuclear fall-out</a:t>
            </a:r>
          </a:p>
          <a:p>
            <a:pPr marL="285750" indent="-285750">
              <a:buClr>
                <a:srgbClr val="0070C0"/>
              </a:buClr>
              <a:buSzPct val="80000"/>
              <a:buFont typeface="Arial" panose="020B0604020202020204" pitchFamily="34" charset="0"/>
              <a:buChar char="►"/>
            </a:pPr>
            <a:r>
              <a:rPr lang="en-US" sz="1450" dirty="0" smtClean="0"/>
              <a:t>State </a:t>
            </a:r>
            <a:r>
              <a:rPr lang="en-US" sz="1450" dirty="0"/>
              <a:t>the sources and effects of pollution </a:t>
            </a:r>
            <a:r>
              <a:rPr lang="en-US" sz="1450" dirty="0" smtClean="0"/>
              <a:t>of water </a:t>
            </a:r>
            <a:r>
              <a:rPr lang="en-US" sz="1450" dirty="0"/>
              <a:t>(rivers, lakes and the sea) by </a:t>
            </a:r>
            <a:r>
              <a:rPr lang="en-US" sz="1450" dirty="0" smtClean="0"/>
              <a:t>chemical waste</a:t>
            </a:r>
            <a:r>
              <a:rPr lang="en-US" sz="1450" dirty="0"/>
              <a:t>, discarded rubbish, untreated sewage </a:t>
            </a:r>
            <a:r>
              <a:rPr lang="en-US" sz="1450" dirty="0" smtClean="0"/>
              <a:t>and fertilisers</a:t>
            </a:r>
            <a:endParaRPr lang="en-US" sz="1450" dirty="0"/>
          </a:p>
          <a:p>
            <a:pPr marL="285750" indent="-285750">
              <a:buClr>
                <a:srgbClr val="0070C0"/>
              </a:buClr>
              <a:buSzPct val="80000"/>
              <a:buFont typeface="Arial" panose="020B0604020202020204" pitchFamily="34" charset="0"/>
              <a:buChar char="►"/>
            </a:pPr>
            <a:r>
              <a:rPr lang="en-US" sz="1450" dirty="0" smtClean="0"/>
              <a:t>State </a:t>
            </a:r>
            <a:r>
              <a:rPr lang="en-US" sz="1450" dirty="0"/>
              <a:t>the sources and effects of pollution of </a:t>
            </a:r>
            <a:r>
              <a:rPr lang="en-US" sz="1450" dirty="0" smtClean="0"/>
              <a:t>the air </a:t>
            </a:r>
            <a:r>
              <a:rPr lang="en-US" sz="1450" dirty="0"/>
              <a:t>by methane and carbon dioxide, limited to </a:t>
            </a:r>
            <a:r>
              <a:rPr lang="en-US" sz="1450" dirty="0" smtClean="0"/>
              <a:t>the enhanced </a:t>
            </a:r>
            <a:r>
              <a:rPr lang="en-US" sz="1450" dirty="0"/>
              <a:t>greenhouse effect and climate </a:t>
            </a:r>
            <a:r>
              <a:rPr lang="en-US" sz="1450" dirty="0" smtClean="0"/>
              <a:t>change</a:t>
            </a:r>
          </a:p>
          <a:p>
            <a:pPr>
              <a:buClr>
                <a:srgbClr val="0070C0"/>
              </a:buClr>
              <a:buSzPct val="80000"/>
            </a:pPr>
            <a:r>
              <a:rPr lang="en-US" sz="1450" b="1" dirty="0" smtClean="0"/>
              <a:t>Supplement</a:t>
            </a:r>
          </a:p>
          <a:p>
            <a:pPr marL="285750" indent="-285750">
              <a:buClr>
                <a:srgbClr val="0070C0"/>
              </a:buClr>
              <a:buSzPct val="80000"/>
              <a:buFont typeface="Arial" panose="020B0604020202020204" pitchFamily="34" charset="0"/>
              <a:buChar char="►"/>
            </a:pPr>
            <a:r>
              <a:rPr lang="en-US" sz="1450" dirty="0"/>
              <a:t>Explain the process of eutrophication of water </a:t>
            </a:r>
            <a:r>
              <a:rPr lang="en-US" sz="1450" dirty="0" smtClean="0"/>
              <a:t>in terms </a:t>
            </a:r>
            <a:r>
              <a:rPr lang="en-US" sz="1450" dirty="0"/>
              <a:t>of:</a:t>
            </a:r>
          </a:p>
          <a:p>
            <a:pPr marL="541338" indent="-185738">
              <a:buClr>
                <a:srgbClr val="0070C0"/>
              </a:buClr>
              <a:buSzPct val="80000"/>
              <a:buFont typeface="Wingdings" panose="05000000000000000000" pitchFamily="2" charset="2"/>
              <a:buChar char="§"/>
            </a:pPr>
            <a:r>
              <a:rPr lang="en-US" sz="1450" dirty="0" smtClean="0"/>
              <a:t>increased </a:t>
            </a:r>
            <a:r>
              <a:rPr lang="en-US" sz="1450" dirty="0"/>
              <a:t>availability of nitrate and </a:t>
            </a:r>
            <a:r>
              <a:rPr lang="en-US" sz="1450" dirty="0" smtClean="0"/>
              <a:t>other ions</a:t>
            </a:r>
            <a:endParaRPr lang="en-US" sz="1450" dirty="0"/>
          </a:p>
          <a:p>
            <a:pPr marL="541338" indent="-185738">
              <a:buClr>
                <a:srgbClr val="0070C0"/>
              </a:buClr>
              <a:buSzPct val="80000"/>
              <a:buFont typeface="Wingdings" panose="05000000000000000000" pitchFamily="2" charset="2"/>
              <a:buChar char="§"/>
            </a:pPr>
            <a:r>
              <a:rPr lang="en-US" sz="1450" dirty="0" smtClean="0"/>
              <a:t>increased </a:t>
            </a:r>
            <a:r>
              <a:rPr lang="en-US" sz="1450" dirty="0"/>
              <a:t>growth of producers</a:t>
            </a:r>
          </a:p>
          <a:p>
            <a:pPr marL="541338" indent="-185738">
              <a:buClr>
                <a:srgbClr val="0070C0"/>
              </a:buClr>
              <a:buSzPct val="80000"/>
              <a:buFont typeface="Wingdings" panose="05000000000000000000" pitchFamily="2" charset="2"/>
              <a:buChar char="§"/>
            </a:pPr>
            <a:r>
              <a:rPr lang="en-US" sz="1450" dirty="0" smtClean="0"/>
              <a:t>increased </a:t>
            </a:r>
            <a:r>
              <a:rPr lang="en-US" sz="1450" dirty="0"/>
              <a:t>decomposition after death </a:t>
            </a:r>
            <a:r>
              <a:rPr lang="en-US" sz="1450" dirty="0" smtClean="0"/>
              <a:t>of producers</a:t>
            </a:r>
            <a:endParaRPr lang="en-US" sz="1450" dirty="0"/>
          </a:p>
          <a:p>
            <a:pPr marL="541338" indent="-185738">
              <a:buClr>
                <a:srgbClr val="0070C0"/>
              </a:buClr>
              <a:buSzPct val="80000"/>
              <a:buFont typeface="Wingdings" panose="05000000000000000000" pitchFamily="2" charset="2"/>
              <a:buChar char="§"/>
            </a:pPr>
            <a:r>
              <a:rPr lang="en-US" sz="1450" dirty="0" smtClean="0"/>
              <a:t>increased </a:t>
            </a:r>
            <a:r>
              <a:rPr lang="en-US" sz="1450" dirty="0"/>
              <a:t>aerobic respiration by decomposers</a:t>
            </a:r>
          </a:p>
          <a:p>
            <a:pPr marL="541338" indent="-185738">
              <a:buClr>
                <a:srgbClr val="0070C0"/>
              </a:buClr>
              <a:buSzPct val="80000"/>
              <a:buFont typeface="Wingdings" panose="05000000000000000000" pitchFamily="2" charset="2"/>
              <a:buChar char="§"/>
            </a:pPr>
            <a:r>
              <a:rPr lang="en-US" sz="1450" dirty="0" smtClean="0"/>
              <a:t>reduction </a:t>
            </a:r>
            <a:r>
              <a:rPr lang="en-US" sz="1450" dirty="0"/>
              <a:t>in dissolved oxygen</a:t>
            </a:r>
          </a:p>
          <a:p>
            <a:pPr marL="541338" indent="-185738">
              <a:buClr>
                <a:srgbClr val="0070C0"/>
              </a:buClr>
              <a:buSzPct val="80000"/>
              <a:buFont typeface="Wingdings" panose="05000000000000000000" pitchFamily="2" charset="2"/>
              <a:buChar char="§"/>
            </a:pPr>
            <a:r>
              <a:rPr lang="en-US" sz="1450" dirty="0" smtClean="0"/>
              <a:t>death </a:t>
            </a:r>
            <a:r>
              <a:rPr lang="en-US" sz="1450" dirty="0"/>
              <a:t>of organisms requiring </a:t>
            </a:r>
            <a:r>
              <a:rPr lang="en-US" sz="1450" dirty="0" smtClean="0"/>
              <a:t>dissolved oxygen </a:t>
            </a:r>
            <a:r>
              <a:rPr lang="en-US" sz="1450" dirty="0"/>
              <a:t>in water</a:t>
            </a:r>
          </a:p>
          <a:p>
            <a:pPr marL="285750" indent="-285750">
              <a:buClr>
                <a:srgbClr val="0070C0"/>
              </a:buClr>
              <a:buSzPct val="80000"/>
              <a:buFont typeface="Arial" panose="020B0604020202020204" pitchFamily="34" charset="0"/>
              <a:buChar char="►"/>
            </a:pPr>
            <a:r>
              <a:rPr lang="en-US" sz="1450" dirty="0" smtClean="0"/>
              <a:t>Discuss </a:t>
            </a:r>
            <a:r>
              <a:rPr lang="en-US" sz="1450" dirty="0"/>
              <a:t>the effects of </a:t>
            </a:r>
            <a:r>
              <a:rPr lang="en-US" sz="1450" dirty="0" smtClean="0"/>
              <a:t>non-biodegradable plastics </a:t>
            </a:r>
            <a:r>
              <a:rPr lang="en-US" sz="1450" dirty="0"/>
              <a:t>in the environment, in both aquatic </a:t>
            </a:r>
            <a:r>
              <a:rPr lang="en-US" sz="1450" dirty="0" smtClean="0"/>
              <a:t>and terrestrial </a:t>
            </a:r>
            <a:r>
              <a:rPr lang="en-US" sz="1450" dirty="0"/>
              <a:t>ecosystems</a:t>
            </a:r>
          </a:p>
          <a:p>
            <a:pPr marL="285750" indent="-285750">
              <a:buClr>
                <a:srgbClr val="0070C0"/>
              </a:buClr>
              <a:buSzPct val="80000"/>
              <a:buFont typeface="Arial" panose="020B0604020202020204" pitchFamily="34" charset="0"/>
              <a:buChar char="►"/>
            </a:pPr>
            <a:r>
              <a:rPr lang="en-US" sz="1450" dirty="0" smtClean="0"/>
              <a:t>Discuss </a:t>
            </a:r>
            <a:r>
              <a:rPr lang="en-US" sz="1450" dirty="0"/>
              <a:t>the causes and effects on </a:t>
            </a:r>
            <a:r>
              <a:rPr lang="en-US" sz="1450" dirty="0" smtClean="0"/>
              <a:t>the environment </a:t>
            </a:r>
            <a:r>
              <a:rPr lang="en-US" sz="1450" dirty="0"/>
              <a:t>of acid rain</a:t>
            </a:r>
          </a:p>
          <a:p>
            <a:pPr marL="285750" indent="-285750">
              <a:buClr>
                <a:srgbClr val="0070C0"/>
              </a:buClr>
              <a:buSzPct val="80000"/>
              <a:buFont typeface="Arial" panose="020B0604020202020204" pitchFamily="34" charset="0"/>
              <a:buChar char="►"/>
            </a:pPr>
            <a:r>
              <a:rPr lang="en-US" sz="1450" dirty="0" smtClean="0"/>
              <a:t>State </a:t>
            </a:r>
            <a:r>
              <a:rPr lang="en-US" sz="1450" dirty="0"/>
              <a:t>the measures that are taken to </a:t>
            </a:r>
            <a:r>
              <a:rPr lang="en-US" sz="1450" dirty="0" smtClean="0"/>
              <a:t>reduce sulfur </a:t>
            </a:r>
            <a:r>
              <a:rPr lang="en-US" sz="1450" dirty="0"/>
              <a:t>dioxide pollution and reduce the impact </a:t>
            </a:r>
            <a:r>
              <a:rPr lang="en-US" sz="1450" dirty="0" smtClean="0"/>
              <a:t>of acid </a:t>
            </a:r>
            <a:r>
              <a:rPr lang="en-US" sz="1450" dirty="0"/>
              <a:t>rain</a:t>
            </a:r>
          </a:p>
          <a:p>
            <a:pPr marL="285750" indent="-285750">
              <a:buClr>
                <a:srgbClr val="0070C0"/>
              </a:buClr>
              <a:buSzPct val="80000"/>
              <a:buFont typeface="Arial" panose="020B0604020202020204" pitchFamily="34" charset="0"/>
              <a:buChar char="►"/>
            </a:pPr>
            <a:r>
              <a:rPr lang="en-US" sz="1450" dirty="0" smtClean="0"/>
              <a:t>Explain </a:t>
            </a:r>
            <a:r>
              <a:rPr lang="en-US" sz="1450" dirty="0"/>
              <a:t>how increases in carbon dioxide </a:t>
            </a:r>
            <a:r>
              <a:rPr lang="en-US" sz="1450" dirty="0" smtClean="0"/>
              <a:t>and methane </a:t>
            </a:r>
            <a:r>
              <a:rPr lang="en-US" sz="1450" dirty="0"/>
              <a:t>concentrations in the atmosphere </a:t>
            </a:r>
            <a:r>
              <a:rPr lang="en-US" sz="1450" dirty="0" smtClean="0"/>
              <a:t>cause an </a:t>
            </a:r>
            <a:r>
              <a:rPr lang="en-US" sz="1450" dirty="0"/>
              <a:t>enhanced greenhouse effect that leads </a:t>
            </a:r>
            <a:r>
              <a:rPr lang="en-US" sz="1450" dirty="0" smtClean="0"/>
              <a:t>to climate </a:t>
            </a:r>
            <a:r>
              <a:rPr lang="en-US" sz="1450" dirty="0"/>
              <a:t>change</a:t>
            </a:r>
          </a:p>
          <a:p>
            <a:pPr marL="285750" indent="-285750">
              <a:buClr>
                <a:srgbClr val="0070C0"/>
              </a:buClr>
              <a:buSzPct val="80000"/>
              <a:buFont typeface="Arial" panose="020B0604020202020204" pitchFamily="34" charset="0"/>
              <a:buChar char="►"/>
            </a:pPr>
            <a:r>
              <a:rPr lang="en-US" sz="1450" dirty="0" smtClean="0"/>
              <a:t>Describe </a:t>
            </a:r>
            <a:r>
              <a:rPr lang="en-US" sz="1450" dirty="0"/>
              <a:t>the negative impacts of </a:t>
            </a:r>
            <a:r>
              <a:rPr lang="en-US" sz="1450" dirty="0" smtClean="0"/>
              <a:t>female contraceptive </a:t>
            </a:r>
            <a:r>
              <a:rPr lang="en-US" sz="1450" dirty="0"/>
              <a:t>hormones in water courses, </a:t>
            </a:r>
            <a:r>
              <a:rPr lang="en-US" sz="1450" dirty="0" smtClean="0"/>
              <a:t>limited to </a:t>
            </a:r>
            <a:r>
              <a:rPr lang="en-US" sz="1450" dirty="0"/>
              <a:t>reduced sperm count in men and </a:t>
            </a:r>
            <a:r>
              <a:rPr lang="en-US" sz="1450" dirty="0" smtClean="0"/>
              <a:t>feminization of </a:t>
            </a:r>
            <a:r>
              <a:rPr lang="en-US" sz="1450" dirty="0"/>
              <a:t>aquatic organisms</a:t>
            </a:r>
          </a:p>
        </p:txBody>
      </p:sp>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a:t>21 </a:t>
            </a:r>
            <a:r>
              <a:rPr lang="en-US" sz="3600" dirty="0" smtClean="0"/>
              <a:t>- Human </a:t>
            </a:r>
            <a:r>
              <a:rPr lang="en-US" sz="3600" dirty="0"/>
              <a:t>influences on ecosystems</a:t>
            </a:r>
          </a:p>
        </p:txBody>
      </p:sp>
    </p:spTree>
    <p:extLst>
      <p:ext uri="{BB962C8B-B14F-4D97-AF65-F5344CB8AC3E}">
        <p14:creationId xmlns:p14="http://schemas.microsoft.com/office/powerpoint/2010/main" val="1073035602"/>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400" dirty="0"/>
              <a:t>1 </a:t>
            </a:r>
            <a:r>
              <a:rPr lang="en-US" sz="2400" dirty="0" smtClean="0"/>
              <a:t>- Characteristics </a:t>
            </a:r>
            <a:r>
              <a:rPr lang="en-US" sz="2400" dirty="0"/>
              <a:t>and classification of living organisms</a:t>
            </a:r>
          </a:p>
        </p:txBody>
      </p:sp>
      <p:sp>
        <p:nvSpPr>
          <p:cNvPr id="34" name="Rectangle 33"/>
          <p:cNvSpPr/>
          <p:nvPr/>
        </p:nvSpPr>
        <p:spPr>
          <a:xfrm>
            <a:off x="179512" y="1124744"/>
            <a:ext cx="8640961" cy="5701561"/>
          </a:xfrm>
          <a:prstGeom prst="rect">
            <a:avLst/>
          </a:prstGeom>
        </p:spPr>
        <p:txBody>
          <a:bodyPr wrap="square">
            <a:spAutoFit/>
          </a:bodyPr>
          <a:lstStyle/>
          <a:p>
            <a:pPr>
              <a:buClr>
                <a:srgbClr val="0070C0"/>
              </a:buClr>
              <a:buSzPct val="80000"/>
            </a:pPr>
            <a:r>
              <a:rPr lang="en-US" sz="1350" b="1" dirty="0" smtClean="0"/>
              <a:t>21.4 - Conservation</a:t>
            </a:r>
          </a:p>
          <a:p>
            <a:pPr>
              <a:buClr>
                <a:srgbClr val="0070C0"/>
              </a:buClr>
              <a:buSzPct val="80000"/>
            </a:pPr>
            <a:r>
              <a:rPr lang="en-US" sz="1350" b="1" dirty="0" smtClean="0"/>
              <a:t>Core</a:t>
            </a:r>
          </a:p>
          <a:p>
            <a:pPr marL="355600" indent="-355600">
              <a:buClr>
                <a:srgbClr val="0070C0"/>
              </a:buClr>
              <a:buSzPct val="80000"/>
              <a:buFont typeface="Wingdings 3" panose="05040102010807070707" pitchFamily="18" charset="2"/>
              <a:buChar char=""/>
            </a:pPr>
            <a:r>
              <a:rPr lang="en-US" sz="1350" dirty="0"/>
              <a:t>Define a sustainable resource as one which </a:t>
            </a:r>
            <a:r>
              <a:rPr lang="en-US" sz="1350" dirty="0" smtClean="0"/>
              <a:t>is produced </a:t>
            </a:r>
            <a:r>
              <a:rPr lang="en-US" sz="1350" dirty="0"/>
              <a:t>as rapidly as it is removed from </a:t>
            </a:r>
            <a:r>
              <a:rPr lang="en-US" sz="1350" dirty="0" smtClean="0"/>
              <a:t>the environment </a:t>
            </a:r>
            <a:r>
              <a:rPr lang="en-US" sz="1350" dirty="0"/>
              <a:t>so that it does not run out</a:t>
            </a:r>
          </a:p>
          <a:p>
            <a:pPr marL="355600" indent="-355600">
              <a:buClr>
                <a:srgbClr val="0070C0"/>
              </a:buClr>
              <a:buSzPct val="80000"/>
              <a:buFont typeface="Wingdings 3" panose="05040102010807070707" pitchFamily="18" charset="2"/>
              <a:buChar char=""/>
            </a:pPr>
            <a:r>
              <a:rPr lang="en-US" sz="1350" dirty="0" smtClean="0"/>
              <a:t>Explain </a:t>
            </a:r>
            <a:r>
              <a:rPr lang="en-US" sz="1350" dirty="0"/>
              <a:t>the need to conserve </a:t>
            </a:r>
            <a:r>
              <a:rPr lang="en-US" sz="1350" dirty="0" smtClean="0"/>
              <a:t>non-renewable resources</a:t>
            </a:r>
            <a:r>
              <a:rPr lang="en-US" sz="1350" dirty="0"/>
              <a:t>, limited to fossil fuels</a:t>
            </a:r>
          </a:p>
          <a:p>
            <a:pPr marL="355600" indent="-355600">
              <a:buClr>
                <a:srgbClr val="0070C0"/>
              </a:buClr>
              <a:buSzPct val="80000"/>
              <a:buFont typeface="Wingdings 3" panose="05040102010807070707" pitchFamily="18" charset="2"/>
              <a:buChar char=""/>
            </a:pPr>
            <a:r>
              <a:rPr lang="en-US" sz="1350" dirty="0" smtClean="0"/>
              <a:t>State </a:t>
            </a:r>
            <a:r>
              <a:rPr lang="en-US" sz="1350" dirty="0"/>
              <a:t>that some resources can be </a:t>
            </a:r>
            <a:r>
              <a:rPr lang="en-US" sz="1350" dirty="0" smtClean="0"/>
              <a:t>maintained, limited </a:t>
            </a:r>
            <a:r>
              <a:rPr lang="en-US" sz="1350" dirty="0"/>
              <a:t>to forests and fish stocks</a:t>
            </a:r>
          </a:p>
          <a:p>
            <a:pPr marL="355600" indent="-355600">
              <a:buClr>
                <a:srgbClr val="0070C0"/>
              </a:buClr>
              <a:buSzPct val="80000"/>
              <a:buFont typeface="Wingdings 3" panose="05040102010807070707" pitchFamily="18" charset="2"/>
              <a:buChar char=""/>
            </a:pPr>
            <a:r>
              <a:rPr lang="en-US" sz="1350" dirty="0" smtClean="0"/>
              <a:t>State </a:t>
            </a:r>
            <a:r>
              <a:rPr lang="en-US" sz="1350" dirty="0"/>
              <a:t>that products can be reused or </a:t>
            </a:r>
            <a:r>
              <a:rPr lang="en-US" sz="1350" dirty="0" smtClean="0"/>
              <a:t>recycled, limited </a:t>
            </a:r>
            <a:r>
              <a:rPr lang="en-US" sz="1350" dirty="0"/>
              <a:t>to paper, glass, plastic and metal</a:t>
            </a:r>
          </a:p>
          <a:p>
            <a:pPr marL="355600" indent="-355600">
              <a:buClr>
                <a:srgbClr val="0070C0"/>
              </a:buClr>
              <a:buSzPct val="80000"/>
              <a:buFont typeface="Wingdings 3" panose="05040102010807070707" pitchFamily="18" charset="2"/>
              <a:buChar char=""/>
            </a:pPr>
            <a:r>
              <a:rPr lang="en-US" sz="1350" dirty="0" smtClean="0"/>
              <a:t>Outline </a:t>
            </a:r>
            <a:r>
              <a:rPr lang="en-US" sz="1350" dirty="0"/>
              <a:t>how sewage is treated to make the </a:t>
            </a:r>
            <a:r>
              <a:rPr lang="en-US" sz="1350" dirty="0" smtClean="0"/>
              <a:t>water that </a:t>
            </a:r>
            <a:r>
              <a:rPr lang="en-US" sz="1350" dirty="0"/>
              <a:t>it contains safe to return to the </a:t>
            </a:r>
            <a:r>
              <a:rPr lang="en-US" sz="1350" dirty="0" smtClean="0"/>
              <a:t>environment or </a:t>
            </a:r>
            <a:r>
              <a:rPr lang="en-US" sz="1350" dirty="0"/>
              <a:t>for human use</a:t>
            </a:r>
          </a:p>
          <a:p>
            <a:pPr marL="355600" indent="-355600">
              <a:buClr>
                <a:srgbClr val="0070C0"/>
              </a:buClr>
              <a:buSzPct val="80000"/>
              <a:buFont typeface="Wingdings 3" panose="05040102010807070707" pitchFamily="18" charset="2"/>
              <a:buChar char=""/>
            </a:pPr>
            <a:r>
              <a:rPr lang="en-US" sz="1350" dirty="0" smtClean="0"/>
              <a:t>Explain </a:t>
            </a:r>
            <a:r>
              <a:rPr lang="en-US" sz="1350" dirty="0"/>
              <a:t>why organisms become </a:t>
            </a:r>
            <a:r>
              <a:rPr lang="en-US" sz="1350" dirty="0" smtClean="0"/>
              <a:t>endangered or </a:t>
            </a:r>
            <a:r>
              <a:rPr lang="en-US" sz="1350" dirty="0"/>
              <a:t>extinct, limited to climate change, </a:t>
            </a:r>
            <a:r>
              <a:rPr lang="en-US" sz="1350" dirty="0" smtClean="0"/>
              <a:t>habitat destruction</a:t>
            </a:r>
            <a:r>
              <a:rPr lang="en-US" sz="1350" dirty="0"/>
              <a:t>, hunting, pollution and </a:t>
            </a:r>
            <a:r>
              <a:rPr lang="en-US" sz="1350" dirty="0" smtClean="0"/>
              <a:t>introduced species</a:t>
            </a:r>
            <a:endParaRPr lang="en-US" sz="1350" dirty="0"/>
          </a:p>
          <a:p>
            <a:pPr marL="355600" indent="-355600">
              <a:buClr>
                <a:srgbClr val="0070C0"/>
              </a:buClr>
              <a:buSzPct val="80000"/>
              <a:buFont typeface="Wingdings 3" panose="05040102010807070707" pitchFamily="18" charset="2"/>
              <a:buChar char=""/>
            </a:pPr>
            <a:r>
              <a:rPr lang="en-US" sz="1350" dirty="0" smtClean="0"/>
              <a:t>Describe </a:t>
            </a:r>
            <a:r>
              <a:rPr lang="en-US" sz="1350" dirty="0"/>
              <a:t>how endangered species can </a:t>
            </a:r>
            <a:r>
              <a:rPr lang="en-US" sz="1350" dirty="0" smtClean="0"/>
              <a:t>be conserved</a:t>
            </a:r>
            <a:r>
              <a:rPr lang="en-US" sz="1350" dirty="0"/>
              <a:t>, limited to monitoring and </a:t>
            </a:r>
            <a:r>
              <a:rPr lang="en-US" sz="1350" dirty="0" smtClean="0"/>
              <a:t>protecting species </a:t>
            </a:r>
            <a:r>
              <a:rPr lang="en-US" sz="1350" dirty="0"/>
              <a:t>and habitats, education, captive </a:t>
            </a:r>
            <a:r>
              <a:rPr lang="en-US" sz="1350" dirty="0" smtClean="0"/>
              <a:t>breeding programs </a:t>
            </a:r>
            <a:r>
              <a:rPr lang="en-US" sz="1350" dirty="0"/>
              <a:t>and seed </a:t>
            </a:r>
            <a:r>
              <a:rPr lang="en-US" sz="1350" dirty="0" smtClean="0"/>
              <a:t>banks</a:t>
            </a:r>
          </a:p>
          <a:p>
            <a:pPr>
              <a:buClr>
                <a:srgbClr val="0070C0"/>
              </a:buClr>
              <a:buSzPct val="80000"/>
            </a:pPr>
            <a:r>
              <a:rPr lang="en-US" sz="1350" b="1" dirty="0" smtClean="0"/>
              <a:t>Supplement</a:t>
            </a:r>
          </a:p>
          <a:p>
            <a:pPr marL="355600" indent="-355600">
              <a:buClr>
                <a:srgbClr val="0070C0"/>
              </a:buClr>
              <a:buSzPct val="80000"/>
              <a:buFont typeface="Wingdings 3" panose="05040102010807070707" pitchFamily="18" charset="2"/>
              <a:buChar char=""/>
            </a:pPr>
            <a:r>
              <a:rPr lang="en-US" sz="1350" dirty="0"/>
              <a:t>Define the term sustainable development </a:t>
            </a:r>
            <a:r>
              <a:rPr lang="en-US" sz="1350" dirty="0" smtClean="0"/>
              <a:t>as development </a:t>
            </a:r>
            <a:r>
              <a:rPr lang="en-US" sz="1350" dirty="0"/>
              <a:t>providing for the needs of </a:t>
            </a:r>
            <a:r>
              <a:rPr lang="en-US" sz="1350" dirty="0" smtClean="0"/>
              <a:t>an increasing </a:t>
            </a:r>
            <a:r>
              <a:rPr lang="en-US" sz="1350" dirty="0"/>
              <a:t>human population without </a:t>
            </a:r>
            <a:r>
              <a:rPr lang="en-US" sz="1350" dirty="0" smtClean="0"/>
              <a:t>harming the </a:t>
            </a:r>
            <a:r>
              <a:rPr lang="en-US" sz="1350" dirty="0"/>
              <a:t>environment</a:t>
            </a:r>
          </a:p>
          <a:p>
            <a:pPr marL="355600" indent="-355600">
              <a:buClr>
                <a:srgbClr val="0070C0"/>
              </a:buClr>
              <a:buSzPct val="80000"/>
              <a:buFont typeface="Wingdings 3" panose="05040102010807070707" pitchFamily="18" charset="2"/>
              <a:buChar char=""/>
            </a:pPr>
            <a:r>
              <a:rPr lang="en-US" sz="1350" dirty="0" smtClean="0"/>
              <a:t>Explain </a:t>
            </a:r>
            <a:r>
              <a:rPr lang="en-US" sz="1350" dirty="0"/>
              <a:t>how forests and fish stocks can </a:t>
            </a:r>
            <a:r>
              <a:rPr lang="en-US" sz="1350" dirty="0" smtClean="0"/>
              <a:t>be sustained </a:t>
            </a:r>
            <a:r>
              <a:rPr lang="en-US" sz="1350" dirty="0"/>
              <a:t>using education, legal quotas </a:t>
            </a:r>
            <a:r>
              <a:rPr lang="en-US" sz="1350" dirty="0" smtClean="0"/>
              <a:t>and restocking</a:t>
            </a:r>
            <a:endParaRPr lang="en-US" sz="1350" dirty="0"/>
          </a:p>
          <a:p>
            <a:pPr marL="355600" indent="-355600">
              <a:buClr>
                <a:srgbClr val="0070C0"/>
              </a:buClr>
              <a:buSzPct val="80000"/>
              <a:buFont typeface="Wingdings 3" panose="05040102010807070707" pitchFamily="18" charset="2"/>
              <a:buChar char=""/>
            </a:pPr>
            <a:r>
              <a:rPr lang="en-US" sz="1350" dirty="0" smtClean="0"/>
              <a:t>Explain </a:t>
            </a:r>
            <a:r>
              <a:rPr lang="en-US" sz="1350" dirty="0"/>
              <a:t>that sustainable development requires:</a:t>
            </a:r>
          </a:p>
          <a:p>
            <a:pPr marL="627063" indent="-271463">
              <a:buClr>
                <a:srgbClr val="0070C0"/>
              </a:buClr>
              <a:buSzPct val="80000"/>
              <a:buFont typeface="Wingdings" panose="05000000000000000000" pitchFamily="2" charset="2"/>
              <a:buChar char="§"/>
            </a:pPr>
            <a:r>
              <a:rPr lang="en-US" sz="1350" dirty="0" smtClean="0"/>
              <a:t>management </a:t>
            </a:r>
            <a:r>
              <a:rPr lang="en-US" sz="1350" dirty="0"/>
              <a:t>of conflicting demands</a:t>
            </a:r>
          </a:p>
          <a:p>
            <a:pPr marL="627063" indent="-271463">
              <a:buClr>
                <a:srgbClr val="0070C0"/>
              </a:buClr>
              <a:buSzPct val="80000"/>
              <a:buFont typeface="Wingdings" panose="05000000000000000000" pitchFamily="2" charset="2"/>
              <a:buChar char="§"/>
            </a:pPr>
            <a:r>
              <a:rPr lang="en-US" sz="1350" dirty="0" smtClean="0"/>
              <a:t>planning </a:t>
            </a:r>
            <a:r>
              <a:rPr lang="en-US" sz="1350" dirty="0"/>
              <a:t>and co-operation at local, </a:t>
            </a:r>
            <a:r>
              <a:rPr lang="en-US" sz="1350" dirty="0" smtClean="0"/>
              <a:t>national and </a:t>
            </a:r>
            <a:r>
              <a:rPr lang="en-US" sz="1350" dirty="0"/>
              <a:t>international levels</a:t>
            </a:r>
          </a:p>
          <a:p>
            <a:pPr marL="355600" indent="-355600">
              <a:buClr>
                <a:srgbClr val="0070C0"/>
              </a:buClr>
              <a:buSzPct val="80000"/>
              <a:buFont typeface="Wingdings 3" panose="05040102010807070707" pitchFamily="18" charset="2"/>
              <a:buChar char=""/>
            </a:pPr>
            <a:r>
              <a:rPr lang="en-US" sz="1350" dirty="0" smtClean="0"/>
              <a:t>Explain </a:t>
            </a:r>
            <a:r>
              <a:rPr lang="en-US" sz="1350" dirty="0"/>
              <a:t>the risks to a species if the population </a:t>
            </a:r>
            <a:r>
              <a:rPr lang="en-US" sz="1350" dirty="0" smtClean="0"/>
              <a:t>size drops</a:t>
            </a:r>
            <a:r>
              <a:rPr lang="en-US" sz="1350" dirty="0"/>
              <a:t>, reducing variation (knowledge of </a:t>
            </a:r>
            <a:r>
              <a:rPr lang="en-US" sz="1350" dirty="0" smtClean="0"/>
              <a:t>genetic drift </a:t>
            </a:r>
            <a:r>
              <a:rPr lang="en-US" sz="1350" dirty="0"/>
              <a:t>is not required)</a:t>
            </a:r>
          </a:p>
          <a:p>
            <a:pPr marL="355600" indent="-355600">
              <a:buClr>
                <a:srgbClr val="0070C0"/>
              </a:buClr>
              <a:buSzPct val="80000"/>
              <a:buFont typeface="Wingdings 3" panose="05040102010807070707" pitchFamily="18" charset="2"/>
              <a:buChar char=""/>
            </a:pPr>
            <a:r>
              <a:rPr lang="en-US" sz="1350" dirty="0" smtClean="0"/>
              <a:t>Explain </a:t>
            </a:r>
            <a:r>
              <a:rPr lang="en-US" sz="1350" dirty="0"/>
              <a:t>reasons for conservation </a:t>
            </a:r>
            <a:r>
              <a:rPr lang="en-US" sz="1350" dirty="0" smtClean="0"/>
              <a:t>programs</a:t>
            </a:r>
            <a:r>
              <a:rPr lang="en-US" sz="1350" dirty="0"/>
              <a:t>, </a:t>
            </a:r>
            <a:r>
              <a:rPr lang="en-US" sz="1350" dirty="0" smtClean="0"/>
              <a:t>to include</a:t>
            </a:r>
            <a:r>
              <a:rPr lang="en-US" sz="1350" dirty="0"/>
              <a:t>:</a:t>
            </a:r>
          </a:p>
          <a:p>
            <a:pPr marL="627063" indent="-271463">
              <a:buClr>
                <a:srgbClr val="0070C0"/>
              </a:buClr>
              <a:buSzPct val="80000"/>
              <a:buFont typeface="Wingdings" panose="05000000000000000000" pitchFamily="2" charset="2"/>
              <a:buChar char="§"/>
            </a:pPr>
            <a:r>
              <a:rPr lang="en-US" sz="1350" dirty="0" smtClean="0"/>
              <a:t>reducing </a:t>
            </a:r>
            <a:r>
              <a:rPr lang="en-US" sz="1350" dirty="0"/>
              <a:t>extinction</a:t>
            </a:r>
          </a:p>
          <a:p>
            <a:pPr marL="627063" indent="-271463">
              <a:buClr>
                <a:srgbClr val="0070C0"/>
              </a:buClr>
              <a:buSzPct val="80000"/>
              <a:buFont typeface="Wingdings" panose="05000000000000000000" pitchFamily="2" charset="2"/>
              <a:buChar char="§"/>
            </a:pPr>
            <a:r>
              <a:rPr lang="en-US" sz="1350" dirty="0" smtClean="0"/>
              <a:t>protecting </a:t>
            </a:r>
            <a:r>
              <a:rPr lang="en-US" sz="1350" dirty="0"/>
              <a:t>vulnerable environments</a:t>
            </a:r>
          </a:p>
          <a:p>
            <a:pPr marL="627063" indent="-271463">
              <a:buClr>
                <a:srgbClr val="0070C0"/>
              </a:buClr>
              <a:buSzPct val="80000"/>
              <a:buFont typeface="Wingdings" panose="05000000000000000000" pitchFamily="2" charset="2"/>
              <a:buChar char="§"/>
            </a:pPr>
            <a:r>
              <a:rPr lang="en-US" sz="1350" dirty="0" smtClean="0"/>
              <a:t>maintaining </a:t>
            </a:r>
            <a:r>
              <a:rPr lang="en-US" sz="1350" dirty="0"/>
              <a:t>ecosystem functions, limited </a:t>
            </a:r>
            <a:r>
              <a:rPr lang="en-US" sz="1350" dirty="0" smtClean="0"/>
              <a:t>to nutrient </a:t>
            </a:r>
            <a:r>
              <a:rPr lang="en-US" sz="1350" dirty="0"/>
              <a:t>cycling and resource provision, </a:t>
            </a:r>
            <a:r>
              <a:rPr lang="en-US" sz="1350" dirty="0" smtClean="0"/>
              <a:t>e.g. food</a:t>
            </a:r>
            <a:r>
              <a:rPr lang="en-US" sz="1350" dirty="0"/>
              <a:t>, drugs, fuel and genes</a:t>
            </a:r>
          </a:p>
        </p:txBody>
      </p:sp>
    </p:spTree>
    <p:extLst>
      <p:ext uri="{BB962C8B-B14F-4D97-AF65-F5344CB8AC3E}">
        <p14:creationId xmlns:p14="http://schemas.microsoft.com/office/powerpoint/2010/main" val="2839834653"/>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21 - Biotechnology</a:t>
            </a:r>
            <a:endParaRPr lang="en-US" sz="4000" dirty="0"/>
          </a:p>
        </p:txBody>
      </p:sp>
      <p:sp>
        <p:nvSpPr>
          <p:cNvPr id="34" name="Rectangle 33"/>
          <p:cNvSpPr/>
          <p:nvPr/>
        </p:nvSpPr>
        <p:spPr>
          <a:xfrm>
            <a:off x="179512" y="3876288"/>
            <a:ext cx="8712968" cy="2723823"/>
          </a:xfrm>
          <a:prstGeom prst="rect">
            <a:avLst/>
          </a:prstGeom>
        </p:spPr>
        <p:txBody>
          <a:bodyPr wrap="square">
            <a:spAutoFit/>
          </a:bodyPr>
          <a:lstStyle/>
          <a:p>
            <a:pPr>
              <a:buClr>
                <a:srgbClr val="0070C0"/>
              </a:buClr>
              <a:buSzPct val="80000"/>
            </a:pPr>
            <a:r>
              <a:rPr lang="en-US" sz="1900" b="1" dirty="0" smtClean="0"/>
              <a:t>Enzymes </a:t>
            </a:r>
            <a:r>
              <a:rPr lang="en-US" sz="1900" b="1" dirty="0"/>
              <a:t>to treat disease</a:t>
            </a:r>
          </a:p>
          <a:p>
            <a:pPr marL="355600" indent="-355600">
              <a:buClr>
                <a:srgbClr val="0070C0"/>
              </a:buClr>
              <a:buSzPct val="80000"/>
              <a:buFont typeface="Wingdings 3" panose="05040102010807070707" pitchFamily="18" charset="2"/>
              <a:buChar char=""/>
            </a:pPr>
            <a:r>
              <a:rPr lang="en-US" sz="1900" b="1" dirty="0" err="1">
                <a:solidFill>
                  <a:srgbClr val="C00000"/>
                </a:solidFill>
              </a:rPr>
              <a:t>Gaucher</a:t>
            </a:r>
            <a:r>
              <a:rPr lang="en-US" sz="1900" dirty="0">
                <a:solidFill>
                  <a:srgbClr val="C00000"/>
                </a:solidFill>
              </a:rPr>
              <a:t> </a:t>
            </a:r>
            <a:r>
              <a:rPr lang="en-US" sz="1900" dirty="0"/>
              <a:t>disease is a rare inherited illness caused by a recessive allele of a gene that affects how the body deals with fat molecules. The normal allele causes the production of an enzyme that helps in fat metabolism. This is missing in people with </a:t>
            </a:r>
            <a:r>
              <a:rPr lang="en-US" sz="1900" dirty="0" err="1"/>
              <a:t>Gaucher</a:t>
            </a:r>
            <a:r>
              <a:rPr lang="en-US" sz="1900" dirty="0"/>
              <a:t> disease. </a:t>
            </a:r>
            <a:endParaRPr lang="en-US" sz="1900" dirty="0" smtClean="0"/>
          </a:p>
          <a:p>
            <a:pPr marL="355600" indent="-355600">
              <a:buClr>
                <a:srgbClr val="0070C0"/>
              </a:buClr>
              <a:buSzPct val="80000"/>
              <a:buFont typeface="Wingdings 3" panose="05040102010807070707" pitchFamily="18" charset="2"/>
              <a:buChar char=""/>
            </a:pPr>
            <a:r>
              <a:rPr lang="en-US" sz="1900" dirty="0" smtClean="0"/>
              <a:t>As </a:t>
            </a:r>
            <a:r>
              <a:rPr lang="en-US" sz="1900" dirty="0"/>
              <a:t>a result, a fatty substance called </a:t>
            </a:r>
            <a:r>
              <a:rPr lang="en-US" sz="1900" b="1" dirty="0" err="1">
                <a:solidFill>
                  <a:srgbClr val="FF0000"/>
                </a:solidFill>
              </a:rPr>
              <a:t>glucocerebroside</a:t>
            </a:r>
            <a:r>
              <a:rPr lang="en-US" sz="1900" dirty="0">
                <a:solidFill>
                  <a:srgbClr val="FF0000"/>
                </a:solidFill>
              </a:rPr>
              <a:t> </a:t>
            </a:r>
            <a:r>
              <a:rPr lang="en-US" sz="1900" dirty="0"/>
              <a:t>builds up in several body organs, including the spleen and liver (Figure 21.1). There are several types of the disease, but all of them can cause severe damage to various organs.</a:t>
            </a:r>
            <a:endParaRPr lang="en-US" sz="1900" dirty="0" smtClean="0"/>
          </a:p>
        </p:txBody>
      </p:sp>
      <p:grpSp>
        <p:nvGrpSpPr>
          <p:cNvPr id="4" name="Group 3"/>
          <p:cNvGrpSpPr/>
          <p:nvPr/>
        </p:nvGrpSpPr>
        <p:grpSpPr>
          <a:xfrm>
            <a:off x="179512" y="1190421"/>
            <a:ext cx="8712967" cy="2524929"/>
            <a:chOff x="179512" y="6669360"/>
            <a:chExt cx="8712967" cy="2524929"/>
          </a:xfrm>
        </p:grpSpPr>
        <p:sp>
          <p:nvSpPr>
            <p:cNvPr id="5" name="Rectangle 4"/>
            <p:cNvSpPr/>
            <p:nvPr/>
          </p:nvSpPr>
          <p:spPr>
            <a:xfrm>
              <a:off x="179512" y="7101408"/>
              <a:ext cx="8712967" cy="2092881"/>
            </a:xfrm>
            <a:prstGeom prst="rect">
              <a:avLst/>
            </a:prstGeom>
            <a:solidFill>
              <a:schemeClr val="accent6">
                <a:lumMod val="20000"/>
                <a:lumOff val="80000"/>
              </a:schemeClr>
            </a:solidFill>
          </p:spPr>
          <p:txBody>
            <a:bodyPr wrap="square">
              <a:spAutoFit/>
            </a:bodyPr>
            <a:lstStyle/>
            <a:p>
              <a:pPr marL="342900" indent="-342900">
                <a:buClr>
                  <a:srgbClr val="C00000"/>
                </a:buClr>
                <a:buSzPct val="80000"/>
                <a:buFont typeface="Wingdings" panose="05000000000000000000" pitchFamily="2" charset="2"/>
                <a:buChar char="v"/>
              </a:pPr>
              <a:endParaRPr lang="en-US" sz="2100" b="1" dirty="0" smtClean="0">
                <a:latin typeface="Arial" panose="020B0604020202020204" pitchFamily="34" charset="0"/>
                <a:cs typeface="Arial" panose="020B0604020202020204" pitchFamily="34" charset="0"/>
              </a:endParaRPr>
            </a:p>
            <a:p>
              <a:pPr marL="342900" indent="-342900">
                <a:buClr>
                  <a:srgbClr val="C00000"/>
                </a:buClr>
                <a:buSzPct val="80000"/>
                <a:buFont typeface="Wingdings" panose="05000000000000000000" pitchFamily="2" charset="2"/>
                <a:buChar char="v"/>
              </a:pPr>
              <a:r>
                <a:rPr lang="en-US" sz="2180" dirty="0" smtClean="0">
                  <a:latin typeface="Arial" panose="020B0604020202020204" pitchFamily="34" charset="0"/>
                  <a:cs typeface="Arial" panose="020B0604020202020204" pitchFamily="34" charset="0"/>
                </a:rPr>
                <a:t>why </a:t>
              </a:r>
              <a:r>
                <a:rPr lang="en-US" sz="2180" dirty="0">
                  <a:latin typeface="Arial" panose="020B0604020202020204" pitchFamily="34" charset="0"/>
                  <a:cs typeface="Arial" panose="020B0604020202020204" pitchFamily="34" charset="0"/>
                </a:rPr>
                <a:t>bacteria are used in biotechnology and genetic engineering </a:t>
              </a:r>
              <a:endParaRPr lang="en-US" sz="2180" dirty="0" smtClean="0">
                <a:latin typeface="Arial" panose="020B0604020202020204" pitchFamily="34" charset="0"/>
                <a:cs typeface="Arial" panose="020B0604020202020204" pitchFamily="34" charset="0"/>
              </a:endParaRPr>
            </a:p>
            <a:p>
              <a:pPr marL="342900" indent="-342900">
                <a:buClr>
                  <a:srgbClr val="C00000"/>
                </a:buClr>
                <a:buSzPct val="80000"/>
                <a:buFont typeface="Wingdings" panose="05000000000000000000" pitchFamily="2" charset="2"/>
                <a:buChar char="v"/>
              </a:pPr>
              <a:r>
                <a:rPr lang="en-US" sz="2180" dirty="0" smtClean="0">
                  <a:latin typeface="Arial" panose="020B0604020202020204" pitchFamily="34" charset="0"/>
                  <a:cs typeface="Arial" panose="020B0604020202020204" pitchFamily="34" charset="0"/>
                </a:rPr>
                <a:t>how </a:t>
              </a:r>
              <a:r>
                <a:rPr lang="en-US" sz="2180" dirty="0">
                  <a:latin typeface="Arial" panose="020B0604020202020204" pitchFamily="34" charset="0"/>
                  <a:cs typeface="Arial" panose="020B0604020202020204" pitchFamily="34" charset="0"/>
                </a:rPr>
                <a:t>yeast is used to make ethanol and bread </a:t>
              </a:r>
              <a:endParaRPr lang="en-US" sz="2180" dirty="0" smtClean="0">
                <a:latin typeface="Arial" panose="020B0604020202020204" pitchFamily="34" charset="0"/>
                <a:cs typeface="Arial" panose="020B0604020202020204" pitchFamily="34" charset="0"/>
              </a:endParaRPr>
            </a:p>
            <a:p>
              <a:pPr marL="342900" indent="-342900">
                <a:buClr>
                  <a:srgbClr val="C00000"/>
                </a:buClr>
                <a:buSzPct val="80000"/>
                <a:buFont typeface="Wingdings" panose="05000000000000000000" pitchFamily="2" charset="2"/>
                <a:buChar char="v"/>
              </a:pPr>
              <a:r>
                <a:rPr lang="en-US" sz="2180" dirty="0" smtClean="0">
                  <a:latin typeface="Arial" panose="020B0604020202020204" pitchFamily="34" charset="0"/>
                  <a:cs typeface="Arial" panose="020B0604020202020204" pitchFamily="34" charset="0"/>
                </a:rPr>
                <a:t>the </a:t>
              </a:r>
              <a:r>
                <a:rPr lang="en-US" sz="2180" dirty="0">
                  <a:latin typeface="Arial" panose="020B0604020202020204" pitchFamily="34" charset="0"/>
                  <a:cs typeface="Arial" panose="020B0604020202020204" pitchFamily="34" charset="0"/>
                </a:rPr>
                <a:t>uses of pectinase and other enzymes in industry and the home </a:t>
              </a:r>
              <a:endParaRPr lang="en-US" sz="2180" dirty="0" smtClean="0">
                <a:latin typeface="Arial" panose="020B0604020202020204" pitchFamily="34" charset="0"/>
                <a:cs typeface="Arial" panose="020B0604020202020204" pitchFamily="34" charset="0"/>
              </a:endParaRPr>
            </a:p>
            <a:p>
              <a:pPr marL="342900" indent="-342900">
                <a:buClr>
                  <a:srgbClr val="C00000"/>
                </a:buClr>
                <a:buSzPct val="80000"/>
                <a:buFont typeface="Wingdings" panose="05000000000000000000" pitchFamily="2" charset="2"/>
                <a:buChar char="v"/>
              </a:pPr>
              <a:r>
                <a:rPr lang="en-US" sz="2180" dirty="0" smtClean="0">
                  <a:latin typeface="Arial" panose="020B0604020202020204" pitchFamily="34" charset="0"/>
                  <a:cs typeface="Arial" panose="020B0604020202020204" pitchFamily="34" charset="0"/>
                </a:rPr>
                <a:t>how </a:t>
              </a:r>
              <a:r>
                <a:rPr lang="en-US" sz="2180" dirty="0">
                  <a:latin typeface="Arial" panose="020B0604020202020204" pitchFamily="34" charset="0"/>
                  <a:cs typeface="Arial" panose="020B0604020202020204" pitchFamily="34" charset="0"/>
                </a:rPr>
                <a:t>penicillin is made</a:t>
              </a:r>
            </a:p>
            <a:p>
              <a:pPr marL="361950" indent="-361950">
                <a:buClr>
                  <a:srgbClr val="C00000"/>
                </a:buClr>
                <a:buSzPct val="80000"/>
                <a:buFont typeface="Wingdings" panose="05000000000000000000" pitchFamily="2" charset="2"/>
                <a:buChar char="v"/>
              </a:pPr>
              <a:r>
                <a:rPr lang="en-US" sz="2180" dirty="0">
                  <a:latin typeface="Arial" panose="020B0604020202020204" pitchFamily="34" charset="0"/>
                  <a:cs typeface="Arial" panose="020B0604020202020204" pitchFamily="34" charset="0"/>
                </a:rPr>
                <a:t>genetic engineering, and some of the ways it is useful to us.</a:t>
              </a:r>
            </a:p>
          </p:txBody>
        </p:sp>
        <p:sp>
          <p:nvSpPr>
            <p:cNvPr id="6" name="Rounded Rectangle 1"/>
            <p:cNvSpPr/>
            <p:nvPr/>
          </p:nvSpPr>
          <p:spPr>
            <a:xfrm>
              <a:off x="179512" y="6669360"/>
              <a:ext cx="8695075" cy="742718"/>
            </a:xfrm>
            <a:custGeom>
              <a:avLst/>
              <a:gdLst>
                <a:gd name="connsiteX0" fmla="*/ 0 w 8695075"/>
                <a:gd name="connsiteY0" fmla="*/ 108014 h 648072"/>
                <a:gd name="connsiteX1" fmla="*/ 108014 w 8695075"/>
                <a:gd name="connsiteY1" fmla="*/ 0 h 648072"/>
                <a:gd name="connsiteX2" fmla="*/ 8587061 w 8695075"/>
                <a:gd name="connsiteY2" fmla="*/ 0 h 648072"/>
                <a:gd name="connsiteX3" fmla="*/ 8695075 w 8695075"/>
                <a:gd name="connsiteY3" fmla="*/ 108014 h 648072"/>
                <a:gd name="connsiteX4" fmla="*/ 8695075 w 8695075"/>
                <a:gd name="connsiteY4" fmla="*/ 540058 h 648072"/>
                <a:gd name="connsiteX5" fmla="*/ 8587061 w 8695075"/>
                <a:gd name="connsiteY5" fmla="*/ 648072 h 648072"/>
                <a:gd name="connsiteX6" fmla="*/ 108014 w 8695075"/>
                <a:gd name="connsiteY6" fmla="*/ 648072 h 648072"/>
                <a:gd name="connsiteX7" fmla="*/ 0 w 8695075"/>
                <a:gd name="connsiteY7" fmla="*/ 540058 h 648072"/>
                <a:gd name="connsiteX8" fmla="*/ 0 w 8695075"/>
                <a:gd name="connsiteY8" fmla="*/ 108014 h 648072"/>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95075" h="734336">
                  <a:moveTo>
                    <a:pt x="0" y="108014"/>
                  </a:moveTo>
                  <a:cubicBezTo>
                    <a:pt x="0" y="48360"/>
                    <a:pt x="48360" y="0"/>
                    <a:pt x="108014" y="0"/>
                  </a:cubicBezTo>
                  <a:lnTo>
                    <a:pt x="8587061" y="0"/>
                  </a:lnTo>
                  <a:cubicBezTo>
                    <a:pt x="8646715" y="0"/>
                    <a:pt x="8695075" y="48360"/>
                    <a:pt x="8695075" y="108014"/>
                  </a:cubicBezTo>
                  <a:lnTo>
                    <a:pt x="8695075" y="540058"/>
                  </a:lnTo>
                  <a:cubicBezTo>
                    <a:pt x="8695075" y="599712"/>
                    <a:pt x="8215394" y="596313"/>
                    <a:pt x="8155740" y="596313"/>
                  </a:cubicBezTo>
                  <a:cubicBezTo>
                    <a:pt x="7002916" y="406533"/>
                    <a:pt x="4728657" y="648072"/>
                    <a:pt x="1764286" y="734336"/>
                  </a:cubicBezTo>
                  <a:cubicBezTo>
                    <a:pt x="1704632" y="734336"/>
                    <a:pt x="0" y="599712"/>
                    <a:pt x="0" y="540058"/>
                  </a:cubicBezTo>
                  <a:lnTo>
                    <a:pt x="0" y="10801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tIns="36000" rIns="36000" bIns="36000" rtlCol="0" anchor="t" anchorCtr="0"/>
            <a:lstStyle/>
            <a:p>
              <a:r>
                <a:rPr lang="en-US" sz="2800" b="1" dirty="0">
                  <a:solidFill>
                    <a:srgbClr val="C00000"/>
                  </a:solidFill>
                  <a:latin typeface="Arial" panose="020B0604020202020204" pitchFamily="34" charset="0"/>
                  <a:cs typeface="Arial" panose="020B0604020202020204" pitchFamily="34" charset="0"/>
                </a:rPr>
                <a:t>In this chapter, you will find out about:</a:t>
              </a:r>
            </a:p>
          </p:txBody>
        </p:sp>
      </p:grpSp>
      <p:sp>
        <p:nvSpPr>
          <p:cNvPr id="7" name="Round Same Side Corner Rectangle 6">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280</a:t>
            </a:r>
            <a:endParaRPr lang="en-GB" sz="96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3357356"/>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21 - Biotechnology</a:t>
            </a:r>
            <a:endParaRPr lang="en-US" sz="4000" dirty="0"/>
          </a:p>
        </p:txBody>
      </p:sp>
      <p:sp>
        <p:nvSpPr>
          <p:cNvPr id="34" name="Rectangle 33"/>
          <p:cNvSpPr/>
          <p:nvPr/>
        </p:nvSpPr>
        <p:spPr>
          <a:xfrm>
            <a:off x="179512" y="1137225"/>
            <a:ext cx="5904656" cy="5647700"/>
          </a:xfrm>
          <a:prstGeom prst="rect">
            <a:avLst/>
          </a:prstGeom>
        </p:spPr>
        <p:txBody>
          <a:bodyPr wrap="square">
            <a:spAutoFit/>
          </a:bodyPr>
          <a:lstStyle/>
          <a:p>
            <a:pPr>
              <a:buClr>
                <a:srgbClr val="0070C0"/>
              </a:buClr>
              <a:buSzPct val="80000"/>
            </a:pPr>
            <a:r>
              <a:rPr lang="en-US" sz="1900" b="1" dirty="0" smtClean="0"/>
              <a:t>Enzymes </a:t>
            </a:r>
            <a:r>
              <a:rPr lang="en-US" sz="1900" b="1" dirty="0"/>
              <a:t>to treat disease</a:t>
            </a:r>
          </a:p>
          <a:p>
            <a:pPr marL="355600" indent="-355600">
              <a:buClr>
                <a:srgbClr val="0070C0"/>
              </a:buClr>
              <a:buSzPct val="80000"/>
              <a:buFont typeface="Wingdings 3" panose="05040102010807070707" pitchFamily="18" charset="2"/>
              <a:buChar char=""/>
            </a:pPr>
            <a:r>
              <a:rPr lang="en-US" sz="1900" dirty="0"/>
              <a:t>Researchers thought that if they could replace the missing enzyme, they might be able to improve the health of at least some of the people who have this disease. In the 1970s, a method was found to extract this enzyme from human placentas. The results were encouraging, but with only very small supplies of the enzyme it was never going to be possible to treat many people.</a:t>
            </a:r>
          </a:p>
          <a:p>
            <a:pPr marL="355600" indent="-355600">
              <a:buClr>
                <a:srgbClr val="0070C0"/>
              </a:buClr>
              <a:buSzPct val="80000"/>
              <a:buFont typeface="Wingdings 3" panose="05040102010807070707" pitchFamily="18" charset="2"/>
              <a:buChar char=""/>
            </a:pPr>
            <a:r>
              <a:rPr lang="en-US" sz="1900" dirty="0"/>
              <a:t>In the 1980s, scientists found a way to make the enzyme using genetic engineering. Now larger quantities of it were available, and it was much cheaper. The enzyme could also be made in a slightly modified form, which made it work better. Today, some patients with </a:t>
            </a:r>
            <a:r>
              <a:rPr lang="en-US" sz="1900" dirty="0" err="1"/>
              <a:t>Gaucher</a:t>
            </a:r>
            <a:r>
              <a:rPr lang="en-US" sz="1900" dirty="0"/>
              <a:t> disease are given regular doses of the enzyme. This does not cure the disease, but in some people it does help to reduce their symptoms, and improves the quality and length of their lives.</a:t>
            </a:r>
            <a:endParaRPr lang="en-US" sz="1900" dirty="0" smtClean="0"/>
          </a:p>
        </p:txBody>
      </p:sp>
      <p:pic>
        <p:nvPicPr>
          <p:cNvPr id="2" name="Picture 1"/>
          <p:cNvPicPr>
            <a:picLocks noChangeAspect="1"/>
          </p:cNvPicPr>
          <p:nvPr/>
        </p:nvPicPr>
        <p:blipFill rotWithShape="1">
          <a:blip r:embed="rId3"/>
          <a:srcRect r="6227"/>
          <a:stretch/>
        </p:blipFill>
        <p:spPr>
          <a:xfrm>
            <a:off x="6084168" y="1124744"/>
            <a:ext cx="2764430" cy="3932817"/>
          </a:xfrm>
          <a:prstGeom prst="rect">
            <a:avLst/>
          </a:prstGeom>
        </p:spPr>
      </p:pic>
      <p:sp>
        <p:nvSpPr>
          <p:cNvPr id="3" name="Rectangle 2"/>
          <p:cNvSpPr/>
          <p:nvPr/>
        </p:nvSpPr>
        <p:spPr>
          <a:xfrm>
            <a:off x="6084167" y="5033208"/>
            <a:ext cx="2764431" cy="1708160"/>
          </a:xfrm>
          <a:prstGeom prst="rect">
            <a:avLst/>
          </a:prstGeom>
        </p:spPr>
        <p:txBody>
          <a:bodyPr wrap="square">
            <a:spAutoFit/>
          </a:bodyPr>
          <a:lstStyle/>
          <a:p>
            <a:pPr indent="355600">
              <a:buClr>
                <a:srgbClr val="C00000"/>
              </a:buClr>
              <a:buFont typeface="Arial" panose="020B0604020202020204" pitchFamily="34" charset="0"/>
              <a:buChar char="▲"/>
            </a:pPr>
            <a:r>
              <a:rPr lang="en-US" sz="1720" b="1" dirty="0"/>
              <a:t>Figure 21.1 </a:t>
            </a:r>
            <a:r>
              <a:rPr lang="en-US" sz="1720" dirty="0" smtClean="0"/>
              <a:t>- This </a:t>
            </a:r>
            <a:r>
              <a:rPr lang="en-US" sz="1720" dirty="0"/>
              <a:t>diagram shows the position of the liver and the spleen, which become enlarged in people with </a:t>
            </a:r>
            <a:r>
              <a:rPr lang="en-US" sz="1720" dirty="0" err="1"/>
              <a:t>Gaucher</a:t>
            </a:r>
            <a:r>
              <a:rPr lang="en-US" sz="1720" dirty="0"/>
              <a:t> disease.</a:t>
            </a:r>
            <a:endParaRPr lang="en-GB" sz="1720" dirty="0"/>
          </a:p>
        </p:txBody>
      </p:sp>
      <p:sp>
        <p:nvSpPr>
          <p:cNvPr id="7" name="TextBox 6"/>
          <p:cNvSpPr txBox="1"/>
          <p:nvPr/>
        </p:nvSpPr>
        <p:spPr>
          <a:xfrm>
            <a:off x="6055732" y="2974176"/>
            <a:ext cx="864339" cy="369332"/>
          </a:xfrm>
          <a:prstGeom prst="rect">
            <a:avLst/>
          </a:prstGeom>
          <a:noFill/>
        </p:spPr>
        <p:txBody>
          <a:bodyPr wrap="none" rtlCol="0">
            <a:spAutoFit/>
          </a:bodyPr>
          <a:lstStyle/>
          <a:p>
            <a:r>
              <a:rPr lang="en-GB" dirty="0" smtClean="0"/>
              <a:t>spleen</a:t>
            </a:r>
            <a:endParaRPr lang="en-GB" dirty="0"/>
          </a:p>
        </p:txBody>
      </p:sp>
      <p:sp>
        <p:nvSpPr>
          <p:cNvPr id="10" name="TextBox 9"/>
          <p:cNvSpPr txBox="1"/>
          <p:nvPr/>
        </p:nvSpPr>
        <p:spPr>
          <a:xfrm>
            <a:off x="6124381" y="3347700"/>
            <a:ext cx="607859" cy="369332"/>
          </a:xfrm>
          <a:prstGeom prst="rect">
            <a:avLst/>
          </a:prstGeom>
          <a:noFill/>
        </p:spPr>
        <p:txBody>
          <a:bodyPr wrap="none" rtlCol="0">
            <a:spAutoFit/>
          </a:bodyPr>
          <a:lstStyle/>
          <a:p>
            <a:r>
              <a:rPr lang="en-GB" dirty="0" smtClean="0"/>
              <a:t>liver</a:t>
            </a:r>
            <a:endParaRPr lang="en-GB" dirty="0"/>
          </a:p>
        </p:txBody>
      </p:sp>
      <p:cxnSp>
        <p:nvCxnSpPr>
          <p:cNvPr id="9" name="Straight Connector 8"/>
          <p:cNvCxnSpPr>
            <a:stCxn id="7" idx="3"/>
          </p:cNvCxnSpPr>
          <p:nvPr/>
        </p:nvCxnSpPr>
        <p:spPr>
          <a:xfrm>
            <a:off x="6920071" y="3158842"/>
            <a:ext cx="964297" cy="55819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6692325" y="3596963"/>
            <a:ext cx="471963" cy="26408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Round Same Side Corner Rectangle 18">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280</a:t>
            </a:r>
            <a:endParaRPr lang="en-GB" sz="96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02819701"/>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21.1 – What is Biotechnology</a:t>
            </a:r>
            <a:endParaRPr lang="en-US" sz="4000" dirty="0"/>
          </a:p>
        </p:txBody>
      </p:sp>
      <p:sp>
        <p:nvSpPr>
          <p:cNvPr id="34" name="Rectangle 33"/>
          <p:cNvSpPr/>
          <p:nvPr/>
        </p:nvSpPr>
        <p:spPr>
          <a:xfrm>
            <a:off x="179512" y="1137225"/>
            <a:ext cx="6192688" cy="3893374"/>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sz="1900" dirty="0" smtClean="0"/>
              <a:t>Biotechnology </a:t>
            </a:r>
            <a:r>
              <a:rPr lang="en-US" sz="1900" dirty="0"/>
              <a:t>involves using living organisms to </a:t>
            </a:r>
            <a:r>
              <a:rPr lang="en-US" sz="1900" dirty="0" smtClean="0"/>
              <a:t>carry out </a:t>
            </a:r>
            <a:r>
              <a:rPr lang="en-US" sz="1900" dirty="0"/>
              <a:t>processes that make substances that we </a:t>
            </a:r>
            <a:r>
              <a:rPr lang="en-US" sz="1900" dirty="0" smtClean="0"/>
              <a:t>want. Usually</a:t>
            </a:r>
            <a:r>
              <a:rPr lang="en-US" sz="1900" dirty="0"/>
              <a:t>, the term is used only when microorganisms </a:t>
            </a:r>
            <a:r>
              <a:rPr lang="en-US" sz="1900" dirty="0" smtClean="0"/>
              <a:t>are involved</a:t>
            </a:r>
            <a:r>
              <a:rPr lang="en-US" sz="1900" dirty="0"/>
              <a:t>, or when plants or animals are used to </a:t>
            </a:r>
            <a:r>
              <a:rPr lang="en-US" sz="1900" dirty="0" smtClean="0"/>
              <a:t>produce something </a:t>
            </a:r>
            <a:r>
              <a:rPr lang="en-US" sz="1900" dirty="0"/>
              <a:t>other than food.</a:t>
            </a:r>
          </a:p>
          <a:p>
            <a:pPr marL="355600" indent="-355600">
              <a:buClr>
                <a:srgbClr val="0070C0"/>
              </a:buClr>
              <a:buSzPct val="80000"/>
              <a:buFont typeface="Wingdings 3" panose="05040102010807070707" pitchFamily="18" charset="2"/>
              <a:buChar char=""/>
            </a:pPr>
            <a:r>
              <a:rPr lang="en-US" sz="1900" dirty="0"/>
              <a:t>We have been using microorganisms to make </a:t>
            </a:r>
            <a:r>
              <a:rPr lang="en-US" sz="1900" dirty="0" smtClean="0"/>
              <a:t>various products </a:t>
            </a:r>
            <a:r>
              <a:rPr lang="en-US" sz="1900" dirty="0"/>
              <a:t>for us for thousands of years. Yeast has </a:t>
            </a:r>
            <a:r>
              <a:rPr lang="en-US" sz="1900" dirty="0" smtClean="0"/>
              <a:t>been used </a:t>
            </a:r>
            <a:r>
              <a:rPr lang="en-US" sz="1900" dirty="0"/>
              <a:t>to make bread and alcohol. Bacteria have </a:t>
            </a:r>
            <a:r>
              <a:rPr lang="en-US" sz="1900" dirty="0" smtClean="0"/>
              <a:t>been used </a:t>
            </a:r>
            <a:r>
              <a:rPr lang="en-US" sz="1900" dirty="0"/>
              <a:t>to make yoghurt and cheese. Of course, people </a:t>
            </a:r>
            <a:r>
              <a:rPr lang="en-US" sz="1900" dirty="0" smtClean="0"/>
              <a:t>did not </a:t>
            </a:r>
            <a:r>
              <a:rPr lang="en-US" sz="1900" dirty="0"/>
              <a:t>know that these microorganisms were involved </a:t>
            </a:r>
            <a:r>
              <a:rPr lang="en-US" sz="1900" dirty="0" smtClean="0"/>
              <a:t>in the </a:t>
            </a:r>
            <a:r>
              <a:rPr lang="en-US" sz="1900" dirty="0"/>
              <a:t>processes they used</a:t>
            </a:r>
            <a:r>
              <a:rPr lang="en-US" sz="1900" dirty="0" smtClean="0"/>
              <a:t>.</a:t>
            </a:r>
            <a:endParaRPr lang="en-US" sz="1900" dirty="0"/>
          </a:p>
        </p:txBody>
      </p:sp>
      <p:sp>
        <p:nvSpPr>
          <p:cNvPr id="19" name="Round Same Side Corner Rectangle 18">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281</a:t>
            </a:r>
            <a:endParaRPr lang="en-GB" sz="960" b="1" dirty="0">
              <a:latin typeface="Arial" panose="020B0604020202020204" pitchFamily="34" charset="0"/>
              <a:cs typeface="Arial" panose="020B0604020202020204" pitchFamily="34" charset="0"/>
            </a:endParaRPr>
          </a:p>
        </p:txBody>
      </p:sp>
      <p:pic>
        <p:nvPicPr>
          <p:cNvPr id="1026" name="Picture 2" descr="Image result for biotechnology"/>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29028"/>
          <a:stretch/>
        </p:blipFill>
        <p:spPr bwMode="auto">
          <a:xfrm>
            <a:off x="6515920" y="1137226"/>
            <a:ext cx="2328489" cy="164133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monkey clone"/>
          <p:cNvPicPr>
            <a:picLocks noChangeAspect="1" noChangeArrowheads="1"/>
          </p:cNvPicPr>
          <p:nvPr/>
        </p:nvPicPr>
        <p:blipFill rotWithShape="1">
          <a:blip r:embed="rId4">
            <a:extLst>
              <a:ext uri="{28A0092B-C50C-407E-A947-70E740481C1C}">
                <a14:useLocalDpi xmlns:a14="http://schemas.microsoft.com/office/drawing/2010/main" val="0"/>
              </a:ext>
            </a:extLst>
          </a:blip>
          <a:srcRect l="15390" t="3009" r="14810"/>
          <a:stretch/>
        </p:blipFill>
        <p:spPr bwMode="auto">
          <a:xfrm>
            <a:off x="6516216" y="2873771"/>
            <a:ext cx="2330082" cy="192338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79365" y="4941168"/>
            <a:ext cx="8665044" cy="1754326"/>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dirty="0"/>
              <a:t>Today, we still use microorganisms to make these foods, but we now also use them to make many other substances, such as enzymes. And, in the 1970s, a new branch of biotechnology began, when scientists first found out how to take a gene from one organism and put it into a different one. This is called genetic engineering, and it has opened up entirely new possibilities for using microorganisms and other organisms.</a:t>
            </a:r>
          </a:p>
        </p:txBody>
      </p:sp>
      <p:sp>
        <p:nvSpPr>
          <p:cNvPr id="2" name="TextBox 1">
            <a:hlinkClick r:id="rId5" action="ppaction://hlinksldjump"/>
          </p:cNvPr>
          <p:cNvSpPr txBox="1"/>
          <p:nvPr/>
        </p:nvSpPr>
        <p:spPr>
          <a:xfrm>
            <a:off x="8316416" y="5841540"/>
            <a:ext cx="607859" cy="923330"/>
          </a:xfrm>
          <a:prstGeom prst="rect">
            <a:avLst/>
          </a:prstGeom>
          <a:noFill/>
        </p:spPr>
        <p:txBody>
          <a:bodyPr wrap="none" rtlCol="0">
            <a:spAutoFit/>
          </a:bodyPr>
          <a:lstStyle/>
          <a:p>
            <a:r>
              <a:rPr lang="en-IE"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796296038"/>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21.1 – What is Biotechnology</a:t>
            </a:r>
            <a:endParaRPr lang="en-US" sz="4000" dirty="0"/>
          </a:p>
        </p:txBody>
      </p:sp>
      <p:sp>
        <p:nvSpPr>
          <p:cNvPr id="34" name="Rectangle 33"/>
          <p:cNvSpPr/>
          <p:nvPr/>
        </p:nvSpPr>
        <p:spPr>
          <a:xfrm>
            <a:off x="179512" y="1137225"/>
            <a:ext cx="6336704" cy="5632311"/>
          </a:xfrm>
          <a:prstGeom prst="rect">
            <a:avLst/>
          </a:prstGeom>
        </p:spPr>
        <p:txBody>
          <a:bodyPr wrap="square">
            <a:spAutoFit/>
          </a:bodyPr>
          <a:lstStyle/>
          <a:p>
            <a:pPr>
              <a:buClr>
                <a:srgbClr val="0070C0"/>
              </a:buClr>
              <a:buSzPct val="80000"/>
            </a:pPr>
            <a:r>
              <a:rPr lang="en-US" sz="2400" b="1" dirty="0">
                <a:solidFill>
                  <a:srgbClr val="C00000"/>
                </a:solidFill>
              </a:rPr>
              <a:t>Using microorganisms</a:t>
            </a:r>
          </a:p>
          <a:p>
            <a:pPr marL="355600" indent="-355600">
              <a:buClr>
                <a:srgbClr val="0070C0"/>
              </a:buClr>
              <a:buSzPct val="80000"/>
              <a:buFont typeface="Wingdings 3" panose="05040102010807070707" pitchFamily="18" charset="2"/>
              <a:buChar char=""/>
            </a:pPr>
            <a:r>
              <a:rPr lang="en-US" sz="2400" dirty="0"/>
              <a:t>Biotechnology and genetic engineering often make </a:t>
            </a:r>
            <a:r>
              <a:rPr lang="en-US" sz="2400" dirty="0" smtClean="0"/>
              <a:t>use of </a:t>
            </a:r>
            <a:r>
              <a:rPr lang="en-US" sz="2400" dirty="0"/>
              <a:t>microorganisms, such as bacteria and </a:t>
            </a:r>
            <a:r>
              <a:rPr lang="en-US" sz="2400" dirty="0" smtClean="0"/>
              <a:t>microscopic fungi</a:t>
            </a:r>
            <a:r>
              <a:rPr lang="en-US" sz="2400" dirty="0"/>
              <a:t>. There are several reasons for this.</a:t>
            </a:r>
          </a:p>
          <a:p>
            <a:pPr marL="711200" indent="-355600">
              <a:buClr>
                <a:srgbClr val="0070C0"/>
              </a:buClr>
              <a:buSzPct val="100000"/>
              <a:buFont typeface="Wingdings" panose="05000000000000000000" pitchFamily="2" charset="2"/>
              <a:buChar char="§"/>
            </a:pPr>
            <a:r>
              <a:rPr lang="en-US" sz="2400" b="1" dirty="0" smtClean="0">
                <a:solidFill>
                  <a:srgbClr val="FF0000"/>
                </a:solidFill>
              </a:rPr>
              <a:t>Bacteria </a:t>
            </a:r>
            <a:r>
              <a:rPr lang="en-US" sz="2400" b="1" dirty="0">
                <a:solidFill>
                  <a:srgbClr val="FF0000"/>
                </a:solidFill>
              </a:rPr>
              <a:t>and fungi </a:t>
            </a:r>
            <a:r>
              <a:rPr lang="en-US" sz="2400" dirty="0"/>
              <a:t>are very small, and are easy </a:t>
            </a:r>
            <a:r>
              <a:rPr lang="en-US" sz="2400" dirty="0" smtClean="0"/>
              <a:t>to grow </a:t>
            </a:r>
            <a:r>
              <a:rPr lang="en-US" sz="2400" dirty="0"/>
              <a:t>in a laboratory. They do not take up a lot </a:t>
            </a:r>
            <a:r>
              <a:rPr lang="en-US" sz="2400" dirty="0" smtClean="0"/>
              <a:t>of space</a:t>
            </a:r>
            <a:r>
              <a:rPr lang="en-US" sz="2400" dirty="0"/>
              <a:t>. They reproduce very quickly. They are able </a:t>
            </a:r>
            <a:r>
              <a:rPr lang="en-US" sz="2400" dirty="0" smtClean="0"/>
              <a:t>to make </a:t>
            </a:r>
            <a:r>
              <a:rPr lang="en-US" sz="2400" dirty="0"/>
              <a:t>a huge range of different chemical substances.</a:t>
            </a:r>
          </a:p>
          <a:p>
            <a:pPr marL="711200" indent="-355600">
              <a:buClr>
                <a:srgbClr val="0070C0"/>
              </a:buClr>
              <a:buSzPct val="100000"/>
              <a:buFont typeface="Wingdings" panose="05000000000000000000" pitchFamily="2" charset="2"/>
              <a:buChar char="§"/>
            </a:pPr>
            <a:r>
              <a:rPr lang="en-US" sz="2400" dirty="0" smtClean="0"/>
              <a:t>No </a:t>
            </a:r>
            <a:r>
              <a:rPr lang="en-US" sz="2400" dirty="0"/>
              <a:t>one minds what is done to bacteria and </a:t>
            </a:r>
            <a:r>
              <a:rPr lang="en-US" sz="2400" dirty="0" smtClean="0"/>
              <a:t>fungi. There </a:t>
            </a:r>
            <a:r>
              <a:rPr lang="en-US" sz="2400" dirty="0"/>
              <a:t>are no ethical issues like those that might </a:t>
            </a:r>
            <a:r>
              <a:rPr lang="en-US" sz="2400" dirty="0" smtClean="0"/>
              <a:t>arise if </a:t>
            </a:r>
            <a:r>
              <a:rPr lang="en-US" sz="2400" dirty="0"/>
              <a:t>we used animals</a:t>
            </a:r>
            <a:r>
              <a:rPr lang="en-US" sz="2400" dirty="0" smtClean="0"/>
              <a:t>.</a:t>
            </a:r>
            <a:endParaRPr lang="en-US" sz="2400" dirty="0"/>
          </a:p>
        </p:txBody>
      </p:sp>
      <p:sp>
        <p:nvSpPr>
          <p:cNvPr id="19" name="Round Same Side Corner Rectangle 18">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281</a:t>
            </a:r>
            <a:endParaRPr lang="en-GB" sz="960" b="1" dirty="0">
              <a:latin typeface="Arial" panose="020B0604020202020204" pitchFamily="34" charset="0"/>
              <a:cs typeface="Arial" panose="020B0604020202020204" pitchFamily="34" charset="0"/>
            </a:endParaRPr>
          </a:p>
        </p:txBody>
      </p:sp>
      <p:pic>
        <p:nvPicPr>
          <p:cNvPr id="1026" name="Picture 2" descr="Image result for biotechnology"/>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29028"/>
          <a:stretch/>
        </p:blipFill>
        <p:spPr bwMode="auto">
          <a:xfrm>
            <a:off x="6517809" y="3016431"/>
            <a:ext cx="2328489" cy="164133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monkey clone"/>
          <p:cNvPicPr>
            <a:picLocks noChangeAspect="1" noChangeArrowheads="1"/>
          </p:cNvPicPr>
          <p:nvPr/>
        </p:nvPicPr>
        <p:blipFill rotWithShape="1">
          <a:blip r:embed="rId4">
            <a:extLst>
              <a:ext uri="{28A0092B-C50C-407E-A947-70E740481C1C}">
                <a14:useLocalDpi xmlns:a14="http://schemas.microsoft.com/office/drawing/2010/main" val="0"/>
              </a:ext>
            </a:extLst>
          </a:blip>
          <a:srcRect l="15390" t="3009" r="14810"/>
          <a:stretch/>
        </p:blipFill>
        <p:spPr bwMode="auto">
          <a:xfrm>
            <a:off x="6516216" y="4745979"/>
            <a:ext cx="2330082" cy="1923381"/>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Image result for Bacteria and fungi"/>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16216" y="1152697"/>
            <a:ext cx="2333806" cy="175035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6" action="ppaction://hlinksldjump"/>
          </p:cNvPr>
          <p:cNvSpPr txBox="1"/>
          <p:nvPr/>
        </p:nvSpPr>
        <p:spPr>
          <a:xfrm>
            <a:off x="8316416" y="4077072"/>
            <a:ext cx="607859" cy="923330"/>
          </a:xfrm>
          <a:prstGeom prst="rect">
            <a:avLst/>
          </a:prstGeom>
          <a:noFill/>
        </p:spPr>
        <p:txBody>
          <a:bodyPr wrap="none" rtlCol="0">
            <a:spAutoFit/>
          </a:bodyPr>
          <a:lstStyle/>
          <a:p>
            <a:r>
              <a:rPr lang="en-IE"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110777596"/>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21.1 – What is Biotechnology</a:t>
            </a:r>
            <a:endParaRPr lang="en-US" sz="4000" dirty="0"/>
          </a:p>
        </p:txBody>
      </p:sp>
      <p:sp>
        <p:nvSpPr>
          <p:cNvPr id="34" name="Rectangle 33"/>
          <p:cNvSpPr/>
          <p:nvPr/>
        </p:nvSpPr>
        <p:spPr>
          <a:xfrm>
            <a:off x="179512" y="1137225"/>
            <a:ext cx="6192688" cy="5755422"/>
          </a:xfrm>
          <a:prstGeom prst="rect">
            <a:avLst/>
          </a:prstGeom>
        </p:spPr>
        <p:txBody>
          <a:bodyPr wrap="square">
            <a:spAutoFit/>
          </a:bodyPr>
          <a:lstStyle/>
          <a:p>
            <a:pPr>
              <a:buClr>
                <a:srgbClr val="0070C0"/>
              </a:buClr>
              <a:buSzPct val="80000"/>
            </a:pPr>
            <a:r>
              <a:rPr lang="en-US" sz="2260" b="1" dirty="0">
                <a:solidFill>
                  <a:srgbClr val="C00000"/>
                </a:solidFill>
              </a:rPr>
              <a:t>Using microorganisms</a:t>
            </a:r>
          </a:p>
          <a:p>
            <a:pPr marL="361950" indent="-355600">
              <a:buClr>
                <a:srgbClr val="0070C0"/>
              </a:buClr>
              <a:buSzPct val="100000"/>
              <a:buFont typeface="Wingdings" panose="05000000000000000000" pitchFamily="2" charset="2"/>
              <a:buChar char="§"/>
            </a:pPr>
            <a:r>
              <a:rPr lang="en-US" sz="2260" dirty="0" smtClean="0"/>
              <a:t>Although </a:t>
            </a:r>
            <a:r>
              <a:rPr lang="en-US" sz="2260" dirty="0"/>
              <a:t>bacterial cells are very different </a:t>
            </a:r>
            <a:r>
              <a:rPr lang="en-US" sz="2260" dirty="0" smtClean="0"/>
              <a:t>from animal </a:t>
            </a:r>
            <a:r>
              <a:rPr lang="en-US" sz="2260" dirty="0"/>
              <a:t>and plant cells, in fact we all share the </a:t>
            </a:r>
            <a:r>
              <a:rPr lang="en-US" sz="2260" dirty="0" smtClean="0"/>
              <a:t>same kind </a:t>
            </a:r>
            <a:r>
              <a:rPr lang="en-US" sz="2260" dirty="0"/>
              <a:t>of genetic material - </a:t>
            </a:r>
            <a:r>
              <a:rPr lang="en-US" sz="2260" b="1" dirty="0">
                <a:solidFill>
                  <a:srgbClr val="FF0000"/>
                </a:solidFill>
              </a:rPr>
              <a:t>DNA</a:t>
            </a:r>
            <a:r>
              <a:rPr lang="en-US" sz="2260" dirty="0"/>
              <a:t>. The genetic code </a:t>
            </a:r>
            <a:r>
              <a:rPr lang="en-US" sz="2260" dirty="0" smtClean="0"/>
              <a:t>is the </a:t>
            </a:r>
            <a:r>
              <a:rPr lang="en-US" sz="2260" dirty="0"/>
              <a:t>same for bacteria as it is for humans and all </a:t>
            </a:r>
            <a:r>
              <a:rPr lang="en-US" sz="2260" dirty="0" smtClean="0"/>
              <a:t>other organisms</a:t>
            </a:r>
            <a:r>
              <a:rPr lang="en-US" sz="2260" dirty="0"/>
              <a:t>. So we can take a gene from a human </a:t>
            </a:r>
            <a:r>
              <a:rPr lang="en-US" sz="2260" dirty="0" smtClean="0"/>
              <a:t>cell and </a:t>
            </a:r>
            <a:r>
              <a:rPr lang="en-US" sz="2260" dirty="0"/>
              <a:t>place it into a bacterial cell, and it will work </a:t>
            </a:r>
            <a:r>
              <a:rPr lang="en-US" sz="2260" dirty="0" smtClean="0"/>
              <a:t>to produce </a:t>
            </a:r>
            <a:r>
              <a:rPr lang="en-US" sz="2260" dirty="0"/>
              <a:t>the human protein.</a:t>
            </a:r>
          </a:p>
          <a:p>
            <a:pPr marL="361950" indent="-355600">
              <a:buClr>
                <a:srgbClr val="0070C0"/>
              </a:buClr>
              <a:buSzPct val="100000"/>
              <a:buFont typeface="Wingdings" panose="05000000000000000000" pitchFamily="2" charset="2"/>
              <a:buChar char="§"/>
            </a:pPr>
            <a:r>
              <a:rPr lang="en-US" sz="2260" dirty="0" smtClean="0"/>
              <a:t>As </a:t>
            </a:r>
            <a:r>
              <a:rPr lang="en-US" sz="2260" dirty="0"/>
              <a:t>well as their ‘main DNA - their ‘</a:t>
            </a:r>
            <a:r>
              <a:rPr lang="en-US" sz="2260" b="1" dirty="0">
                <a:solidFill>
                  <a:srgbClr val="FF0000"/>
                </a:solidFill>
              </a:rPr>
              <a:t>chromosome</a:t>
            </a:r>
            <a:r>
              <a:rPr lang="en-US" sz="2260" dirty="0"/>
              <a:t>’ </a:t>
            </a:r>
            <a:r>
              <a:rPr lang="en-US" sz="2260" dirty="0" smtClean="0"/>
              <a:t>- bacteria </a:t>
            </a:r>
            <a:r>
              <a:rPr lang="en-US" sz="2260" dirty="0"/>
              <a:t>also have little loops of DNA called </a:t>
            </a:r>
            <a:r>
              <a:rPr lang="en-US" sz="2260" dirty="0" smtClean="0"/>
              <a:t>plasmids. These </a:t>
            </a:r>
            <a:r>
              <a:rPr lang="en-US" sz="2260" dirty="0"/>
              <a:t>are quite easy to transfer from one cell </a:t>
            </a:r>
            <a:r>
              <a:rPr lang="en-US" sz="2260" dirty="0" smtClean="0"/>
              <a:t>to another</a:t>
            </a:r>
            <a:r>
              <a:rPr lang="en-US" sz="2260" dirty="0"/>
              <a:t>. We can use plasmids for moving genes </a:t>
            </a:r>
            <a:r>
              <a:rPr lang="en-US" sz="2260" dirty="0" smtClean="0"/>
              <a:t>from one </a:t>
            </a:r>
            <a:r>
              <a:rPr lang="en-US" sz="2260" dirty="0"/>
              <a:t>organism’s cells to another.</a:t>
            </a:r>
          </a:p>
        </p:txBody>
      </p:sp>
      <p:sp>
        <p:nvSpPr>
          <p:cNvPr id="19" name="Round Same Side Corner Rectangle 18">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281</a:t>
            </a:r>
            <a:endParaRPr lang="en-GB" sz="960" b="1" dirty="0">
              <a:latin typeface="Arial" panose="020B0604020202020204" pitchFamily="34" charset="0"/>
              <a:cs typeface="Arial" panose="020B0604020202020204" pitchFamily="34" charset="0"/>
            </a:endParaRPr>
          </a:p>
        </p:txBody>
      </p:sp>
      <p:pic>
        <p:nvPicPr>
          <p:cNvPr id="1026" name="Picture 2" descr="Image result for biotechnology"/>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29028"/>
          <a:stretch/>
        </p:blipFill>
        <p:spPr bwMode="auto">
          <a:xfrm>
            <a:off x="6517809" y="1144223"/>
            <a:ext cx="2328489" cy="164133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monkey clone"/>
          <p:cNvPicPr>
            <a:picLocks noChangeAspect="1" noChangeArrowheads="1"/>
          </p:cNvPicPr>
          <p:nvPr/>
        </p:nvPicPr>
        <p:blipFill rotWithShape="1">
          <a:blip r:embed="rId4">
            <a:extLst>
              <a:ext uri="{28A0092B-C50C-407E-A947-70E740481C1C}">
                <a14:useLocalDpi xmlns:a14="http://schemas.microsoft.com/office/drawing/2010/main" val="0"/>
              </a:ext>
            </a:extLst>
          </a:blip>
          <a:srcRect l="15390" t="3009" r="14810"/>
          <a:stretch/>
        </p:blipFill>
        <p:spPr bwMode="auto">
          <a:xfrm>
            <a:off x="6516216" y="2873771"/>
            <a:ext cx="2330082" cy="192338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Image result for Bacteria and fungi"/>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16216" y="4885366"/>
            <a:ext cx="2333806" cy="175035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6" action="ppaction://hlinksldjump"/>
          </p:cNvPr>
          <p:cNvSpPr txBox="1"/>
          <p:nvPr/>
        </p:nvSpPr>
        <p:spPr>
          <a:xfrm>
            <a:off x="8316416" y="2289646"/>
            <a:ext cx="607859" cy="923330"/>
          </a:xfrm>
          <a:prstGeom prst="rect">
            <a:avLst/>
          </a:prstGeom>
          <a:noFill/>
        </p:spPr>
        <p:txBody>
          <a:bodyPr wrap="none" rtlCol="0">
            <a:spAutoFit/>
          </a:bodyPr>
          <a:lstStyle/>
          <a:p>
            <a:r>
              <a:rPr lang="en-IE"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594997046"/>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21.2 – Using Yeast</a:t>
            </a:r>
            <a:endParaRPr lang="en-US" sz="4000" dirty="0"/>
          </a:p>
        </p:txBody>
      </p:sp>
      <p:sp>
        <p:nvSpPr>
          <p:cNvPr id="34" name="Rectangle 33"/>
          <p:cNvSpPr/>
          <p:nvPr/>
        </p:nvSpPr>
        <p:spPr>
          <a:xfrm>
            <a:off x="179512" y="1137225"/>
            <a:ext cx="8712968" cy="5656933"/>
          </a:xfrm>
          <a:prstGeom prst="rect">
            <a:avLst/>
          </a:prstGeom>
        </p:spPr>
        <p:txBody>
          <a:bodyPr wrap="square">
            <a:spAutoFit/>
          </a:bodyPr>
          <a:lstStyle/>
          <a:p>
            <a:pPr marL="361950" indent="-355600">
              <a:buClr>
                <a:srgbClr val="0070C0"/>
              </a:buClr>
              <a:buSzPct val="80000"/>
              <a:buFont typeface="Arial" panose="020B0604020202020204" pitchFamily="34" charset="0"/>
              <a:buChar char="►"/>
            </a:pPr>
            <a:r>
              <a:rPr lang="en-US" sz="2260" dirty="0" smtClean="0"/>
              <a:t>Yeast </a:t>
            </a:r>
            <a:r>
              <a:rPr lang="en-US" sz="2260" dirty="0"/>
              <a:t>is a single-celled fungus. Figures 21.2 and </a:t>
            </a:r>
            <a:r>
              <a:rPr lang="en-US" sz="2260" dirty="0" smtClean="0"/>
              <a:t>21.3 show </a:t>
            </a:r>
            <a:r>
              <a:rPr lang="en-US" sz="2260" dirty="0"/>
              <a:t>yeast cells</a:t>
            </a:r>
            <a:r>
              <a:rPr lang="en-US" sz="2260" dirty="0" smtClean="0"/>
              <a:t>.</a:t>
            </a:r>
          </a:p>
          <a:p>
            <a:pPr marL="361950" indent="-355600">
              <a:buClr>
                <a:srgbClr val="0070C0"/>
              </a:buClr>
              <a:buSzPct val="80000"/>
              <a:buFont typeface="Arial" panose="020B0604020202020204" pitchFamily="34" charset="0"/>
              <a:buChar char="►"/>
            </a:pPr>
            <a:endParaRPr lang="en-US" sz="2260" dirty="0"/>
          </a:p>
          <a:p>
            <a:pPr marL="361950" indent="-355600">
              <a:buClr>
                <a:srgbClr val="0070C0"/>
              </a:buClr>
              <a:buSzPct val="80000"/>
              <a:buFont typeface="Arial" panose="020B0604020202020204" pitchFamily="34" charset="0"/>
              <a:buChar char="►"/>
            </a:pPr>
            <a:endParaRPr lang="en-US" sz="2260" dirty="0" smtClean="0"/>
          </a:p>
          <a:p>
            <a:pPr marL="361950" indent="-355600">
              <a:buClr>
                <a:srgbClr val="0070C0"/>
              </a:buClr>
              <a:buSzPct val="80000"/>
              <a:buFont typeface="Arial" panose="020B0604020202020204" pitchFamily="34" charset="0"/>
              <a:buChar char="►"/>
            </a:pPr>
            <a:endParaRPr lang="en-US" sz="2260" dirty="0"/>
          </a:p>
          <a:p>
            <a:pPr marL="361950" indent="-355600">
              <a:buClr>
                <a:srgbClr val="0070C0"/>
              </a:buClr>
              <a:buSzPct val="80000"/>
              <a:buFont typeface="Arial" panose="020B0604020202020204" pitchFamily="34" charset="0"/>
              <a:buChar char="►"/>
            </a:pPr>
            <a:endParaRPr lang="en-US" sz="2260" dirty="0" smtClean="0"/>
          </a:p>
          <a:p>
            <a:pPr marL="361950" indent="-355600">
              <a:buClr>
                <a:srgbClr val="0070C0"/>
              </a:buClr>
              <a:buSzPct val="80000"/>
              <a:buFont typeface="Arial" panose="020B0604020202020204" pitchFamily="34" charset="0"/>
              <a:buChar char="►"/>
            </a:pPr>
            <a:endParaRPr lang="en-US" sz="2260" dirty="0"/>
          </a:p>
          <a:p>
            <a:pPr marL="361950" indent="-355600">
              <a:buClr>
                <a:srgbClr val="0070C0"/>
              </a:buClr>
              <a:buSzPct val="80000"/>
              <a:buFont typeface="Arial" panose="020B0604020202020204" pitchFamily="34" charset="0"/>
              <a:buChar char="►"/>
            </a:pPr>
            <a:endParaRPr lang="en-US" sz="2260" dirty="0" smtClean="0"/>
          </a:p>
          <a:p>
            <a:pPr marL="361950" indent="-355600">
              <a:buClr>
                <a:srgbClr val="0070C0"/>
              </a:buClr>
              <a:buSzPct val="80000"/>
              <a:buFont typeface="Arial" panose="020B0604020202020204" pitchFamily="34" charset="0"/>
              <a:buChar char="►"/>
            </a:pPr>
            <a:endParaRPr lang="en-US" sz="2260" dirty="0"/>
          </a:p>
          <a:p>
            <a:pPr marL="361950" indent="-355600">
              <a:buClr>
                <a:srgbClr val="0070C0"/>
              </a:buClr>
              <a:buSzPct val="80000"/>
              <a:buFont typeface="Arial" panose="020B0604020202020204" pitchFamily="34" charset="0"/>
              <a:buChar char="►"/>
            </a:pPr>
            <a:endParaRPr lang="en-US" sz="2260" dirty="0" smtClean="0"/>
          </a:p>
          <a:p>
            <a:pPr marL="361950" indent="-355600">
              <a:buClr>
                <a:srgbClr val="0070C0"/>
              </a:buClr>
              <a:buSzPct val="80000"/>
              <a:buFont typeface="Arial" panose="020B0604020202020204" pitchFamily="34" charset="0"/>
              <a:buChar char="►"/>
            </a:pPr>
            <a:endParaRPr lang="en-US" sz="2260" dirty="0"/>
          </a:p>
          <a:p>
            <a:pPr marL="6350">
              <a:buClr>
                <a:srgbClr val="0070C0"/>
              </a:buClr>
              <a:buSzPct val="80000"/>
            </a:pPr>
            <a:endParaRPr lang="en-US" sz="2260" dirty="0"/>
          </a:p>
          <a:p>
            <a:pPr marL="361950" indent="-355600">
              <a:buClr>
                <a:srgbClr val="0070C0"/>
              </a:buClr>
              <a:buSzPct val="80000"/>
              <a:buFont typeface="Arial" panose="020B0604020202020204" pitchFamily="34" charset="0"/>
              <a:buChar char="►"/>
            </a:pPr>
            <a:r>
              <a:rPr lang="en-US" sz="2260" dirty="0"/>
              <a:t>Yeast is able to respire anaerobically. When it does </a:t>
            </a:r>
            <a:r>
              <a:rPr lang="en-US" sz="2260" dirty="0" smtClean="0"/>
              <a:t>so, it </a:t>
            </a:r>
            <a:r>
              <a:rPr lang="en-US" sz="2260" dirty="0"/>
              <a:t>produces ethanol and carbon dioxide.</a:t>
            </a:r>
          </a:p>
          <a:p>
            <a:pPr marL="6350" algn="ctr">
              <a:buClr>
                <a:srgbClr val="0070C0"/>
              </a:buClr>
              <a:buSzPct val="80000"/>
            </a:pPr>
            <a:r>
              <a:rPr lang="en-US" sz="2260" b="1" dirty="0" smtClean="0">
                <a:solidFill>
                  <a:srgbClr val="FF0000"/>
                </a:solidFill>
              </a:rPr>
              <a:t>glucose →  ethanol </a:t>
            </a:r>
            <a:r>
              <a:rPr lang="en-US" sz="2260" b="1" dirty="0">
                <a:solidFill>
                  <a:srgbClr val="FF0000"/>
                </a:solidFill>
              </a:rPr>
              <a:t>+ carbon dioxide</a:t>
            </a:r>
          </a:p>
          <a:p>
            <a:pPr marL="361950" indent="-355600">
              <a:buClr>
                <a:srgbClr val="0070C0"/>
              </a:buClr>
              <a:buSzPct val="80000"/>
              <a:buFont typeface="Arial" panose="020B0604020202020204" pitchFamily="34" charset="0"/>
              <a:buChar char="►"/>
            </a:pPr>
            <a:r>
              <a:rPr lang="en-US" sz="2260" dirty="0"/>
              <a:t>This process is also called fermentation</a:t>
            </a:r>
            <a:r>
              <a:rPr lang="en-US" sz="2260" dirty="0" smtClean="0"/>
              <a:t>.</a:t>
            </a:r>
          </a:p>
        </p:txBody>
      </p:sp>
      <p:sp>
        <p:nvSpPr>
          <p:cNvPr id="19" name="Round Same Side Corner Rectangle 18">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281</a:t>
            </a:r>
            <a:endParaRPr lang="en-GB" sz="960" b="1" dirty="0">
              <a:latin typeface="Arial" panose="020B0604020202020204" pitchFamily="34" charset="0"/>
              <a:cs typeface="Arial" panose="020B0604020202020204" pitchFamily="34" charset="0"/>
            </a:endParaRPr>
          </a:p>
        </p:txBody>
      </p:sp>
      <p:pic>
        <p:nvPicPr>
          <p:cNvPr id="4098" name="Picture 2" descr="Image result for yeast cel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1925133"/>
            <a:ext cx="3600400" cy="2390742"/>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4"/>
          <a:stretch>
            <a:fillRect/>
          </a:stretch>
        </p:blipFill>
        <p:spPr>
          <a:xfrm>
            <a:off x="4692751" y="1577869"/>
            <a:ext cx="3479649" cy="2390742"/>
          </a:xfrm>
          <a:prstGeom prst="rect">
            <a:avLst/>
          </a:prstGeom>
        </p:spPr>
      </p:pic>
      <p:sp>
        <p:nvSpPr>
          <p:cNvPr id="10" name="Rectangle 9"/>
          <p:cNvSpPr/>
          <p:nvPr/>
        </p:nvSpPr>
        <p:spPr>
          <a:xfrm>
            <a:off x="179512" y="4344664"/>
            <a:ext cx="3600400" cy="380480"/>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2000" b="1" dirty="0"/>
              <a:t>Figure </a:t>
            </a:r>
            <a:r>
              <a:rPr lang="en-US" sz="2000" b="1" dirty="0" smtClean="0"/>
              <a:t>21.2 – </a:t>
            </a:r>
            <a:r>
              <a:rPr lang="en-US" sz="2000" dirty="0" smtClean="0"/>
              <a:t>A Yeast Cell</a:t>
            </a:r>
            <a:endParaRPr lang="en-GB" sz="2000" dirty="0"/>
          </a:p>
        </p:txBody>
      </p:sp>
      <p:sp>
        <p:nvSpPr>
          <p:cNvPr id="11" name="Rectangle 10"/>
          <p:cNvSpPr/>
          <p:nvPr/>
        </p:nvSpPr>
        <p:spPr>
          <a:xfrm>
            <a:off x="3923928" y="3997399"/>
            <a:ext cx="4968552" cy="1303809"/>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2000" b="1" dirty="0"/>
              <a:t>Figure </a:t>
            </a:r>
            <a:r>
              <a:rPr lang="en-US" sz="2000" b="1" dirty="0" smtClean="0"/>
              <a:t>21.3 – </a:t>
            </a:r>
            <a:r>
              <a:rPr lang="en-US" sz="2000" dirty="0" smtClean="0"/>
              <a:t>Yeast </a:t>
            </a:r>
            <a:r>
              <a:rPr lang="en-US" sz="2000" dirty="0"/>
              <a:t>cells seen with a scanning electron microscope. You </a:t>
            </a:r>
            <a:r>
              <a:rPr lang="en-US" sz="2000" dirty="0" smtClean="0"/>
              <a:t>can see </a:t>
            </a:r>
            <a:r>
              <a:rPr lang="en-US" sz="2000" dirty="0"/>
              <a:t>little buds growing from some of the cells - this is the way that </a:t>
            </a:r>
            <a:r>
              <a:rPr lang="en-US" sz="2000" dirty="0" smtClean="0"/>
              <a:t>yeast reproduces</a:t>
            </a:r>
            <a:r>
              <a:rPr lang="en-US" sz="2000" dirty="0"/>
              <a:t>.</a:t>
            </a:r>
            <a:endParaRPr lang="en-GB" sz="2000" dirty="0"/>
          </a:p>
        </p:txBody>
      </p:sp>
      <p:sp>
        <p:nvSpPr>
          <p:cNvPr id="9" name="TextBox 8">
            <a:hlinkClick r:id="rId5" action="ppaction://hlinksldjump"/>
          </p:cNvPr>
          <p:cNvSpPr txBox="1"/>
          <p:nvPr/>
        </p:nvSpPr>
        <p:spPr>
          <a:xfrm>
            <a:off x="8316416" y="5733256"/>
            <a:ext cx="607859" cy="923330"/>
          </a:xfrm>
          <a:prstGeom prst="rect">
            <a:avLst/>
          </a:prstGeom>
          <a:noFill/>
        </p:spPr>
        <p:txBody>
          <a:bodyPr wrap="none" rtlCol="0">
            <a:spAutoFit/>
          </a:bodyPr>
          <a:lstStyle/>
          <a:p>
            <a:r>
              <a:rPr lang="en-IE"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946967422"/>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21.2 – Using Yeast</a:t>
            </a:r>
            <a:endParaRPr lang="en-US" sz="4000" dirty="0"/>
          </a:p>
        </p:txBody>
      </p:sp>
      <p:sp>
        <p:nvSpPr>
          <p:cNvPr id="34" name="Rectangle 33"/>
          <p:cNvSpPr/>
          <p:nvPr/>
        </p:nvSpPr>
        <p:spPr>
          <a:xfrm>
            <a:off x="179512" y="1137225"/>
            <a:ext cx="6192688" cy="5632311"/>
          </a:xfrm>
          <a:prstGeom prst="rect">
            <a:avLst/>
          </a:prstGeom>
        </p:spPr>
        <p:txBody>
          <a:bodyPr wrap="square">
            <a:spAutoFit/>
          </a:bodyPr>
          <a:lstStyle/>
          <a:p>
            <a:pPr marL="6350">
              <a:buClr>
                <a:srgbClr val="0070C0"/>
              </a:buClr>
              <a:buSzPct val="80000"/>
            </a:pPr>
            <a:r>
              <a:rPr lang="en-US" sz="2000" b="1" dirty="0">
                <a:solidFill>
                  <a:srgbClr val="C00000"/>
                </a:solidFill>
              </a:rPr>
              <a:t>Making biofuels</a:t>
            </a:r>
          </a:p>
          <a:p>
            <a:pPr marL="361950" indent="-355600">
              <a:buClr>
                <a:srgbClr val="0070C0"/>
              </a:buClr>
              <a:buSzPct val="80000"/>
              <a:buFont typeface="Arial" panose="020B0604020202020204" pitchFamily="34" charset="0"/>
              <a:buChar char="►"/>
            </a:pPr>
            <a:r>
              <a:rPr lang="en-US" sz="2000" dirty="0"/>
              <a:t>In chapter 22, you will see that we need to </a:t>
            </a:r>
            <a:r>
              <a:rPr lang="en-US" sz="2000" dirty="0" smtClean="0"/>
              <a:t>reduce our </a:t>
            </a:r>
            <a:r>
              <a:rPr lang="en-US" sz="2000" dirty="0"/>
              <a:t>use of fossil fuels. One alternative is to use </a:t>
            </a:r>
            <a:r>
              <a:rPr lang="en-US" sz="2000" dirty="0" smtClean="0"/>
              <a:t>plants to </a:t>
            </a:r>
            <a:r>
              <a:rPr lang="en-US" sz="2000" dirty="0"/>
              <a:t>provide sugars, which yeast can then break </a:t>
            </a:r>
            <a:r>
              <a:rPr lang="en-US" sz="2000" dirty="0" smtClean="0"/>
              <a:t>down to </a:t>
            </a:r>
            <a:r>
              <a:rPr lang="en-US" sz="2000" dirty="0"/>
              <a:t>form ethanol. The ethanol - sometimes </a:t>
            </a:r>
            <a:r>
              <a:rPr lang="en-US" sz="2000" dirty="0" smtClean="0"/>
              <a:t>called bioethanol </a:t>
            </a:r>
            <a:r>
              <a:rPr lang="en-US" sz="2000" dirty="0"/>
              <a:t>- can then be used as a fuel.</a:t>
            </a:r>
          </a:p>
          <a:p>
            <a:pPr marL="361950" indent="-355600">
              <a:buClr>
                <a:srgbClr val="0070C0"/>
              </a:buClr>
              <a:buSzPct val="80000"/>
              <a:buFont typeface="Arial" panose="020B0604020202020204" pitchFamily="34" charset="0"/>
              <a:buChar char="►"/>
            </a:pPr>
            <a:r>
              <a:rPr lang="en-US" sz="2000" dirty="0"/>
              <a:t>Maize is one of the crops that is used in this </a:t>
            </a:r>
            <a:r>
              <a:rPr lang="en-US" sz="2000" dirty="0" smtClean="0"/>
              <a:t>process. It </a:t>
            </a:r>
            <a:r>
              <a:rPr lang="en-US" sz="2000" dirty="0"/>
              <a:t>is first treated with amylase enzymes, which break down stored starch to glucose. Yeast is then added, </a:t>
            </a:r>
            <a:r>
              <a:rPr lang="en-US" sz="2000" dirty="0" smtClean="0"/>
              <a:t>and allowed </a:t>
            </a:r>
            <a:r>
              <a:rPr lang="en-US" sz="2000" dirty="0"/>
              <a:t>to use the glucose in anaerobic respiration. </a:t>
            </a:r>
            <a:r>
              <a:rPr lang="en-US" sz="2000" dirty="0" smtClean="0"/>
              <a:t>The ethanol </a:t>
            </a:r>
            <a:r>
              <a:rPr lang="en-US" sz="2000" dirty="0"/>
              <a:t>that is produced can then be extracted from </a:t>
            </a:r>
            <a:r>
              <a:rPr lang="en-US" sz="2000" dirty="0" smtClean="0"/>
              <a:t>the mixture </a:t>
            </a:r>
            <a:r>
              <a:rPr lang="en-US" sz="2000" dirty="0"/>
              <a:t>by distillation</a:t>
            </a:r>
            <a:r>
              <a:rPr lang="en-US" sz="2000" dirty="0" smtClean="0"/>
              <a:t>.</a:t>
            </a:r>
          </a:p>
          <a:p>
            <a:pPr marL="361950" indent="-355600">
              <a:buClr>
                <a:srgbClr val="0070C0"/>
              </a:buClr>
              <a:buSzPct val="80000"/>
              <a:buFont typeface="Arial" panose="020B0604020202020204" pitchFamily="34" charset="0"/>
              <a:buChar char="►"/>
            </a:pPr>
            <a:r>
              <a:rPr lang="en-US" sz="2000" dirty="0"/>
              <a:t>Although alcohol burns well, it does not </a:t>
            </a:r>
            <a:r>
              <a:rPr lang="en-US" sz="2000" dirty="0" smtClean="0"/>
              <a:t>contain as </a:t>
            </a:r>
            <a:r>
              <a:rPr lang="en-US" sz="2000" dirty="0"/>
              <a:t>much energy per </a:t>
            </a:r>
            <a:r>
              <a:rPr lang="en-US" sz="2000" dirty="0" err="1"/>
              <a:t>litre</a:t>
            </a:r>
            <a:r>
              <a:rPr lang="en-US" sz="2000" dirty="0"/>
              <a:t> as fossil fuels. It is </a:t>
            </a:r>
            <a:r>
              <a:rPr lang="en-US" sz="2000" dirty="0" smtClean="0"/>
              <a:t>therefore normally </a:t>
            </a:r>
            <a:r>
              <a:rPr lang="en-US" sz="2000" dirty="0"/>
              <a:t>mixed with gasoline (petrol) to make a </a:t>
            </a:r>
            <a:r>
              <a:rPr lang="en-US" sz="2000" dirty="0" smtClean="0"/>
              <a:t>fuel that </a:t>
            </a:r>
            <a:r>
              <a:rPr lang="en-US" sz="2000" dirty="0"/>
              <a:t>is used in vehicle engines (Figure 21.4).</a:t>
            </a:r>
            <a:endParaRPr lang="en-US" sz="2000" dirty="0" smtClean="0"/>
          </a:p>
        </p:txBody>
      </p:sp>
      <p:sp>
        <p:nvSpPr>
          <p:cNvPr id="19" name="Round Same Side Corner Rectangle 18">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281</a:t>
            </a:r>
            <a:endParaRPr lang="en-GB" sz="960" b="1" dirty="0">
              <a:latin typeface="Arial" panose="020B0604020202020204" pitchFamily="34" charset="0"/>
              <a:cs typeface="Arial" panose="020B0604020202020204" pitchFamily="34" charset="0"/>
            </a:endParaRPr>
          </a:p>
        </p:txBody>
      </p:sp>
      <p:sp>
        <p:nvSpPr>
          <p:cNvPr id="10" name="Rectangle 9"/>
          <p:cNvSpPr/>
          <p:nvPr/>
        </p:nvSpPr>
        <p:spPr>
          <a:xfrm>
            <a:off x="6372200" y="3212976"/>
            <a:ext cx="2520280" cy="1303809"/>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2000" b="1" dirty="0" smtClean="0"/>
              <a:t>Figure </a:t>
            </a:r>
            <a:r>
              <a:rPr lang="en-US" sz="2000" b="1" dirty="0"/>
              <a:t>21.4</a:t>
            </a:r>
            <a:r>
              <a:rPr lang="en-US" sz="2000" dirty="0"/>
              <a:t> </a:t>
            </a:r>
            <a:r>
              <a:rPr lang="en-US" sz="2000" dirty="0" smtClean="0"/>
              <a:t>- This </a:t>
            </a:r>
            <a:r>
              <a:rPr lang="en-US" sz="2000" dirty="0"/>
              <a:t>fuel station in Brazil sells fuel containing bioethanol.</a:t>
            </a:r>
            <a:endParaRPr lang="en-GB" sz="2000" dirty="0"/>
          </a:p>
        </p:txBody>
      </p:sp>
      <p:pic>
        <p:nvPicPr>
          <p:cNvPr id="5122" name="Picture 2" descr="Image result for petrol station with ethanol"/>
          <p:cNvPicPr>
            <a:picLocks noChangeAspect="1" noChangeArrowheads="1"/>
          </p:cNvPicPr>
          <p:nvPr/>
        </p:nvPicPr>
        <p:blipFill rotWithShape="1">
          <a:blip r:embed="rId3">
            <a:extLst>
              <a:ext uri="{28A0092B-C50C-407E-A947-70E740481C1C}">
                <a14:useLocalDpi xmlns:a14="http://schemas.microsoft.com/office/drawing/2010/main" val="0"/>
              </a:ext>
            </a:extLst>
          </a:blip>
          <a:srcRect l="19504"/>
          <a:stretch/>
        </p:blipFill>
        <p:spPr bwMode="auto">
          <a:xfrm>
            <a:off x="6372200" y="1092587"/>
            <a:ext cx="2520280" cy="208730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hlinkClick r:id="rId4" action="ppaction://hlinkfile"/>
          </p:cNvPr>
          <p:cNvSpPr txBox="1"/>
          <p:nvPr/>
        </p:nvSpPr>
        <p:spPr>
          <a:xfrm>
            <a:off x="6372200" y="4509120"/>
            <a:ext cx="2520280" cy="707886"/>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sz="2000" b="1" dirty="0" smtClean="0"/>
              <a:t>How Bioethanol is made</a:t>
            </a:r>
            <a:endParaRPr lang="en-GB" sz="2000" b="1" dirty="0"/>
          </a:p>
        </p:txBody>
      </p:sp>
      <p:pic>
        <p:nvPicPr>
          <p:cNvPr id="5124" name="Picture 4" descr="Image result for bioethano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72200" y="5301208"/>
            <a:ext cx="2520280" cy="134136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hlinkClick r:id="rId6" action="ppaction://hlinksldjump"/>
          </p:cNvPr>
          <p:cNvSpPr txBox="1"/>
          <p:nvPr/>
        </p:nvSpPr>
        <p:spPr>
          <a:xfrm>
            <a:off x="8316416" y="5841540"/>
            <a:ext cx="607859" cy="923330"/>
          </a:xfrm>
          <a:prstGeom prst="rect">
            <a:avLst/>
          </a:prstGeom>
          <a:noFill/>
        </p:spPr>
        <p:txBody>
          <a:bodyPr wrap="none" rtlCol="0">
            <a:spAutoFit/>
          </a:bodyPr>
          <a:lstStyle/>
          <a:p>
            <a:r>
              <a:rPr lang="en-IE"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25540069"/>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21.2 – Using Yeast</a:t>
            </a:r>
            <a:endParaRPr lang="en-US" sz="4000" dirty="0"/>
          </a:p>
        </p:txBody>
      </p:sp>
      <p:sp>
        <p:nvSpPr>
          <p:cNvPr id="34" name="Rectangle 33"/>
          <p:cNvSpPr/>
          <p:nvPr/>
        </p:nvSpPr>
        <p:spPr>
          <a:xfrm>
            <a:off x="179512" y="1137225"/>
            <a:ext cx="6192688" cy="5647700"/>
          </a:xfrm>
          <a:prstGeom prst="rect">
            <a:avLst/>
          </a:prstGeom>
        </p:spPr>
        <p:txBody>
          <a:bodyPr wrap="square">
            <a:spAutoFit/>
          </a:bodyPr>
          <a:lstStyle/>
          <a:p>
            <a:pPr marL="6350">
              <a:buClr>
                <a:srgbClr val="0070C0"/>
              </a:buClr>
              <a:buSzPct val="80000"/>
            </a:pPr>
            <a:r>
              <a:rPr lang="en-US" sz="1900" b="1" dirty="0">
                <a:solidFill>
                  <a:srgbClr val="C00000"/>
                </a:solidFill>
              </a:rPr>
              <a:t>Making biofuels</a:t>
            </a:r>
          </a:p>
          <a:p>
            <a:pPr marL="361950" indent="-355600">
              <a:buClr>
                <a:srgbClr val="0070C0"/>
              </a:buClr>
              <a:buSzPct val="80000"/>
              <a:buFont typeface="Arial" panose="020B0604020202020204" pitchFamily="34" charset="0"/>
              <a:buChar char="►"/>
            </a:pPr>
            <a:r>
              <a:rPr lang="en-US" sz="1900" dirty="0"/>
              <a:t>The main advantage of using a biofuel like this </a:t>
            </a:r>
            <a:r>
              <a:rPr lang="en-US" sz="1900" dirty="0" smtClean="0"/>
              <a:t>is that </a:t>
            </a:r>
            <a:r>
              <a:rPr lang="en-US" sz="1900" dirty="0"/>
              <a:t>it is </a:t>
            </a:r>
            <a:r>
              <a:rPr lang="en-US" sz="1900" dirty="0" smtClean="0"/>
              <a:t>a </a:t>
            </a:r>
            <a:r>
              <a:rPr lang="en-US" sz="1900" b="1" dirty="0" smtClean="0"/>
              <a:t>sustainable resource</a:t>
            </a:r>
            <a:r>
              <a:rPr lang="en-US" sz="1900" dirty="0" smtClean="0"/>
              <a:t>. </a:t>
            </a:r>
            <a:r>
              <a:rPr lang="en-US" sz="1900" dirty="0"/>
              <a:t>We can keep </a:t>
            </a:r>
            <a:r>
              <a:rPr lang="en-US" sz="1900" dirty="0" smtClean="0"/>
              <a:t>growing more </a:t>
            </a:r>
            <a:r>
              <a:rPr lang="en-US" sz="1900" dirty="0"/>
              <a:t>maize to </a:t>
            </a:r>
            <a:r>
              <a:rPr lang="en-US" sz="1900" dirty="0" smtClean="0"/>
              <a:t>make </a:t>
            </a:r>
            <a:r>
              <a:rPr lang="en-US" sz="1900" dirty="0"/>
              <a:t>more fuel. It also helps to </a:t>
            </a:r>
            <a:r>
              <a:rPr lang="en-US" sz="1900" dirty="0" smtClean="0"/>
              <a:t>reduce the </a:t>
            </a:r>
            <a:r>
              <a:rPr lang="en-US" sz="1900" dirty="0"/>
              <a:t>amount of carbon dioxide that we add to </a:t>
            </a:r>
            <a:r>
              <a:rPr lang="en-US" sz="1900" dirty="0" smtClean="0"/>
              <a:t>the atmosphere</a:t>
            </a:r>
            <a:r>
              <a:rPr lang="en-US" sz="1900" dirty="0"/>
              <a:t>. </a:t>
            </a:r>
            <a:endParaRPr lang="en-US" sz="1900" dirty="0" smtClean="0"/>
          </a:p>
          <a:p>
            <a:pPr marL="361950" indent="-355600">
              <a:buClr>
                <a:srgbClr val="0070C0"/>
              </a:buClr>
              <a:buSzPct val="80000"/>
              <a:buFont typeface="Arial" panose="020B0604020202020204" pitchFamily="34" charset="0"/>
              <a:buChar char="►"/>
            </a:pPr>
            <a:r>
              <a:rPr lang="en-US" sz="1900" dirty="0" smtClean="0"/>
              <a:t>Although </a:t>
            </a:r>
            <a:r>
              <a:rPr lang="en-US" sz="1900" dirty="0"/>
              <a:t>carbon dioxide is produced </a:t>
            </a:r>
            <a:r>
              <a:rPr lang="en-US" sz="1900" dirty="0" smtClean="0"/>
              <a:t>when the </a:t>
            </a:r>
            <a:r>
              <a:rPr lang="en-US" sz="1900" dirty="0"/>
              <a:t>biofuel is burnt, the plants that were grown to </a:t>
            </a:r>
            <a:r>
              <a:rPr lang="en-US" sz="1900" dirty="0" smtClean="0"/>
              <a:t>make the </a:t>
            </a:r>
            <a:r>
              <a:rPr lang="en-US" sz="1900" dirty="0"/>
              <a:t>fuel took carbon dioxide from the air when </a:t>
            </a:r>
            <a:r>
              <a:rPr lang="en-US" sz="1900" dirty="0" smtClean="0"/>
              <a:t>they made </a:t>
            </a:r>
            <a:r>
              <a:rPr lang="en-US" sz="1900" dirty="0"/>
              <a:t>the sugars and starch by photosynthesis. </a:t>
            </a:r>
            <a:endParaRPr lang="en-US" sz="1900" dirty="0" smtClean="0"/>
          </a:p>
          <a:p>
            <a:pPr marL="361950" indent="-355600">
              <a:buClr>
                <a:srgbClr val="0070C0"/>
              </a:buClr>
              <a:buSzPct val="80000"/>
              <a:buFont typeface="Arial" panose="020B0604020202020204" pitchFamily="34" charset="0"/>
              <a:buChar char="►"/>
            </a:pPr>
            <a:r>
              <a:rPr lang="en-US" sz="1900" dirty="0" smtClean="0"/>
              <a:t>When we </a:t>
            </a:r>
            <a:r>
              <a:rPr lang="en-US" sz="1900" dirty="0"/>
              <a:t>burn fossil fuels, however, we are releasing </a:t>
            </a:r>
            <a:r>
              <a:rPr lang="en-US" sz="1900" dirty="0" smtClean="0"/>
              <a:t>carbon dioxide </a:t>
            </a:r>
            <a:r>
              <a:rPr lang="en-US" sz="1900" dirty="0"/>
              <a:t>into the air that has been stored in the Earth </a:t>
            </a:r>
            <a:r>
              <a:rPr lang="en-US" sz="1900" dirty="0" smtClean="0"/>
              <a:t>for millions </a:t>
            </a:r>
            <a:r>
              <a:rPr lang="en-US" sz="1900" dirty="0"/>
              <a:t>of years.</a:t>
            </a:r>
          </a:p>
          <a:p>
            <a:pPr marL="361950" indent="-355600">
              <a:buClr>
                <a:srgbClr val="0070C0"/>
              </a:buClr>
              <a:buSzPct val="80000"/>
              <a:buFont typeface="Arial" panose="020B0604020202020204" pitchFamily="34" charset="0"/>
              <a:buChar char="►"/>
            </a:pPr>
            <a:r>
              <a:rPr lang="en-US" sz="1900" dirty="0"/>
              <a:t>However, there are arguments against growing </a:t>
            </a:r>
            <a:r>
              <a:rPr lang="en-US" sz="1900" dirty="0" smtClean="0"/>
              <a:t>crops to </a:t>
            </a:r>
            <a:r>
              <a:rPr lang="en-US" sz="1900" dirty="0"/>
              <a:t>make biofuels. These crops take up land that </a:t>
            </a:r>
            <a:r>
              <a:rPr lang="en-US" sz="1900" dirty="0" smtClean="0"/>
              <a:t>could otherwise </a:t>
            </a:r>
            <a:r>
              <a:rPr lang="en-US" sz="1900" dirty="0"/>
              <a:t>be used to grow food for people. Using </a:t>
            </a:r>
            <a:r>
              <a:rPr lang="en-US" sz="1900" dirty="0" smtClean="0"/>
              <a:t>large quantities </a:t>
            </a:r>
            <a:r>
              <a:rPr lang="en-US" sz="1900" dirty="0"/>
              <a:t>of maize and other crops to make </a:t>
            </a:r>
            <a:r>
              <a:rPr lang="en-US" sz="1900" dirty="0" smtClean="0"/>
              <a:t>biofuels puts </a:t>
            </a:r>
            <a:r>
              <a:rPr lang="en-US" sz="1900" dirty="0"/>
              <a:t>up their price, making it more expensive for </a:t>
            </a:r>
            <a:r>
              <a:rPr lang="en-US" sz="1900" dirty="0" smtClean="0"/>
              <a:t>people to </a:t>
            </a:r>
            <a:r>
              <a:rPr lang="en-US" sz="1900" dirty="0"/>
              <a:t>buy food.</a:t>
            </a:r>
            <a:endParaRPr lang="en-US" sz="1900" dirty="0" smtClean="0"/>
          </a:p>
        </p:txBody>
      </p:sp>
      <p:sp>
        <p:nvSpPr>
          <p:cNvPr id="19" name="Round Same Side Corner Rectangle 18">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282</a:t>
            </a:r>
            <a:endParaRPr lang="en-GB" sz="960" b="1" dirty="0">
              <a:latin typeface="Arial" panose="020B0604020202020204" pitchFamily="34" charset="0"/>
              <a:cs typeface="Arial" panose="020B0604020202020204" pitchFamily="34" charset="0"/>
            </a:endParaRPr>
          </a:p>
        </p:txBody>
      </p:sp>
      <p:sp>
        <p:nvSpPr>
          <p:cNvPr id="10" name="Rectangle 9"/>
          <p:cNvSpPr/>
          <p:nvPr/>
        </p:nvSpPr>
        <p:spPr>
          <a:xfrm>
            <a:off x="6372200" y="3212976"/>
            <a:ext cx="2520280" cy="1303809"/>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2000" b="1" dirty="0" smtClean="0"/>
              <a:t>Figure </a:t>
            </a:r>
            <a:r>
              <a:rPr lang="en-US" sz="2000" b="1" dirty="0"/>
              <a:t>21.4</a:t>
            </a:r>
            <a:r>
              <a:rPr lang="en-US" sz="2000" dirty="0"/>
              <a:t> </a:t>
            </a:r>
            <a:r>
              <a:rPr lang="en-US" sz="2000" dirty="0" smtClean="0"/>
              <a:t>- This </a:t>
            </a:r>
            <a:r>
              <a:rPr lang="en-US" sz="2000" dirty="0"/>
              <a:t>fuel station in Brazil sells fuel containing bioethanol.</a:t>
            </a:r>
            <a:endParaRPr lang="en-GB" sz="2000" dirty="0"/>
          </a:p>
        </p:txBody>
      </p:sp>
      <p:pic>
        <p:nvPicPr>
          <p:cNvPr id="5122" name="Picture 2" descr="Image result for petrol station with ethanol"/>
          <p:cNvPicPr>
            <a:picLocks noChangeAspect="1" noChangeArrowheads="1"/>
          </p:cNvPicPr>
          <p:nvPr/>
        </p:nvPicPr>
        <p:blipFill rotWithShape="1">
          <a:blip r:embed="rId3">
            <a:extLst>
              <a:ext uri="{28A0092B-C50C-407E-A947-70E740481C1C}">
                <a14:useLocalDpi xmlns:a14="http://schemas.microsoft.com/office/drawing/2010/main" val="0"/>
              </a:ext>
            </a:extLst>
          </a:blip>
          <a:srcRect l="19504"/>
          <a:stretch/>
        </p:blipFill>
        <p:spPr bwMode="auto">
          <a:xfrm>
            <a:off x="6372200" y="1092587"/>
            <a:ext cx="2520280" cy="208730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hlinkClick r:id="rId4" action="ppaction://hlinkfile"/>
          </p:cNvPr>
          <p:cNvSpPr txBox="1"/>
          <p:nvPr/>
        </p:nvSpPr>
        <p:spPr>
          <a:xfrm>
            <a:off x="6372200" y="4509120"/>
            <a:ext cx="2520280" cy="707886"/>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sz="2000" b="1" dirty="0" smtClean="0"/>
              <a:t>How Bioethanol is made</a:t>
            </a:r>
            <a:endParaRPr lang="en-GB" sz="2000" b="1" dirty="0"/>
          </a:p>
        </p:txBody>
      </p:sp>
      <p:pic>
        <p:nvPicPr>
          <p:cNvPr id="5124" name="Picture 4" descr="Image result for bioethano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72200" y="5301208"/>
            <a:ext cx="2520280" cy="134136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hlinkClick r:id="rId6" action="ppaction://hlinksldjump"/>
          </p:cNvPr>
          <p:cNvSpPr txBox="1"/>
          <p:nvPr/>
        </p:nvSpPr>
        <p:spPr>
          <a:xfrm>
            <a:off x="8316416" y="5841540"/>
            <a:ext cx="607859" cy="923330"/>
          </a:xfrm>
          <a:prstGeom prst="rect">
            <a:avLst/>
          </a:prstGeom>
          <a:noFill/>
        </p:spPr>
        <p:txBody>
          <a:bodyPr wrap="none" rtlCol="0">
            <a:spAutoFit/>
          </a:bodyPr>
          <a:lstStyle/>
          <a:p>
            <a:r>
              <a:rPr lang="en-IE"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896822698"/>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All candidates must enter for three papers.</a:t>
            </a:r>
          </a:p>
        </p:txBody>
      </p:sp>
      <p:graphicFrame>
        <p:nvGraphicFramePr>
          <p:cNvPr id="3" name="Table 2"/>
          <p:cNvGraphicFramePr>
            <a:graphicFrameLocks noGrp="1"/>
          </p:cNvGraphicFramePr>
          <p:nvPr>
            <p:extLst>
              <p:ext uri="{D42A27DB-BD31-4B8C-83A1-F6EECF244321}">
                <p14:modId xmlns:p14="http://schemas.microsoft.com/office/powerpoint/2010/main" val="2233493188"/>
              </p:ext>
            </p:extLst>
          </p:nvPr>
        </p:nvGraphicFramePr>
        <p:xfrm>
          <a:off x="179512" y="1623080"/>
          <a:ext cx="8633235" cy="4956720"/>
        </p:xfrm>
        <a:graphic>
          <a:graphicData uri="http://schemas.openxmlformats.org/drawingml/2006/table">
            <a:tbl>
              <a:tblPr firstRow="1" bandRow="1">
                <a:tableStyleId>{5C22544A-7EE6-4342-B048-85BDC9FD1C3A}</a:tableStyleId>
              </a:tblPr>
              <a:tblGrid>
                <a:gridCol w="4275731"/>
                <a:gridCol w="221568"/>
                <a:gridCol w="4135936"/>
              </a:tblGrid>
              <a:tr h="360040">
                <a:tc>
                  <a:txBody>
                    <a:bodyPr/>
                    <a:lstStyle/>
                    <a:p>
                      <a:pPr marL="0" algn="l" rtl="0" eaLnBrk="1" latinLnBrk="0" hangingPunct="1"/>
                      <a:r>
                        <a:rPr kumimoji="0" lang="en-GB" sz="1600" b="1" kern="1200" dirty="0" smtClean="0">
                          <a:solidFill>
                            <a:schemeClr val="dk1"/>
                          </a:solidFill>
                          <a:latin typeface="Arial" panose="020B0604020202020204" pitchFamily="34" charset="0"/>
                          <a:ea typeface="+mn-ea"/>
                          <a:cs typeface="Arial" panose="020B0604020202020204" pitchFamily="34" charset="0"/>
                        </a:rPr>
                        <a:t>Core candidates take:</a:t>
                      </a:r>
                      <a:endParaRPr kumimoji="0" lang="en-GB" sz="1600" b="1" kern="1200" dirty="0">
                        <a:solidFill>
                          <a:schemeClr val="dk1"/>
                        </a:solidFill>
                        <a:latin typeface="Arial" panose="020B0604020202020204" pitchFamily="34" charset="0"/>
                        <a:ea typeface="+mn-ea"/>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1600"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kumimoji="0" lang="en-GB" sz="1600" kern="1200" dirty="0" smtClean="0">
                          <a:solidFill>
                            <a:schemeClr val="dk1"/>
                          </a:solidFill>
                          <a:latin typeface="Arial" panose="020B0604020202020204" pitchFamily="34" charset="0"/>
                          <a:ea typeface="+mn-ea"/>
                          <a:cs typeface="Arial" panose="020B0604020202020204" pitchFamily="34" charset="0"/>
                        </a:rPr>
                        <a:t>Extended candidates take:</a:t>
                      </a:r>
                      <a:endParaRPr kumimoji="0" lang="en-GB" sz="1600" kern="1200" dirty="0">
                        <a:solidFill>
                          <a:schemeClr val="dk1"/>
                        </a:solidFill>
                        <a:latin typeface="Arial" panose="020B0604020202020204" pitchFamily="34" charset="0"/>
                        <a:ea typeface="+mn-ea"/>
                        <a:cs typeface="Arial" panose="020B0604020202020204" pitchFamily="34" charset="0"/>
                      </a:endParaRPr>
                    </a:p>
                  </a:txBody>
                  <a:tcPr>
                    <a:lnL w="12700" cmpd="sng">
                      <a:noFill/>
                    </a:lnL>
                  </a:tcPr>
                </a:tc>
              </a:tr>
              <a:tr h="2165960">
                <a:tc>
                  <a:txBody>
                    <a:bodyPr/>
                    <a:lstStyle/>
                    <a:p>
                      <a:r>
                        <a:rPr kumimoji="0" lang="en-GB"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1                                        </a:t>
                      </a:r>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Multiple Choice                             30%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four-choice multiple-choice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Core subject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content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C–G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R w="12700" cmpd="sng">
                      <a:noFill/>
                    </a:lnR>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2                                     </a:t>
                      </a:r>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Multiple Choice                          30%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four-choice multiple-choice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Extended</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subject content (Core and Supplement)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L w="12700" cmpd="sng">
                      <a:noFill/>
                    </a:lnL>
                  </a:tcPr>
                </a:tc>
              </a:tr>
              <a:tr h="388560">
                <a:tc>
                  <a:txBody>
                    <a:bodyPr/>
                    <a:lstStyle/>
                    <a:p>
                      <a:r>
                        <a:rPr lang="en-GB" sz="1600" dirty="0" smtClean="0">
                          <a:latin typeface="Arial" panose="020B0604020202020204" pitchFamily="34" charset="0"/>
                          <a:cs typeface="Arial" panose="020B0604020202020204" pitchFamily="34" charset="0"/>
                        </a:rPr>
                        <a:t>and Core candidates take:</a:t>
                      </a:r>
                      <a:endParaRPr lang="en-GB" sz="1600" dirty="0">
                        <a:latin typeface="Arial" panose="020B0604020202020204" pitchFamily="34" charset="0"/>
                        <a:cs typeface="Arial" panose="020B0604020202020204" pitchFamily="34" charset="0"/>
                      </a:endParaRPr>
                    </a:p>
                  </a:txBody>
                  <a:tcPr>
                    <a:lnR w="12700" cmpd="sng">
                      <a:noFill/>
                    </a:lnR>
                    <a:solidFill>
                      <a:srgbClr val="92D050"/>
                    </a:solidFill>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GB" sz="1600" dirty="0" smtClean="0">
                          <a:latin typeface="Arial" panose="020B0604020202020204" pitchFamily="34" charset="0"/>
                          <a:cs typeface="Arial" panose="020B0604020202020204" pitchFamily="34" charset="0"/>
                        </a:rPr>
                        <a:t>and Extended candidates take:</a:t>
                      </a:r>
                      <a:endParaRPr lang="en-GB" sz="1600" dirty="0">
                        <a:latin typeface="Arial" panose="020B0604020202020204" pitchFamily="34" charset="0"/>
                        <a:cs typeface="Arial" panose="020B0604020202020204" pitchFamily="34" charset="0"/>
                      </a:endParaRPr>
                    </a:p>
                  </a:txBody>
                  <a:tcPr>
                    <a:lnL w="12700" cmpd="sng">
                      <a:noFill/>
                    </a:lnL>
                    <a:solidFill>
                      <a:srgbClr val="92D050"/>
                    </a:solidFill>
                  </a:tcPr>
                </a:tc>
              </a:tr>
              <a:tr h="1584176">
                <a:tc>
                  <a:txBody>
                    <a:bodyPr/>
                    <a:lstStyle/>
                    <a:p>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3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Theory                               50%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80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Short-answer and structured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Core subject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content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C–G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R w="12700" cmpd="sng">
                      <a:noFill/>
                    </a:lnR>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4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Theory                            50%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80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Short-answer and structured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Extended</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subject content (Core and Supplement)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3558591042"/>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21.2 – Using Yeast</a:t>
            </a:r>
            <a:endParaRPr lang="en-US" sz="4000" dirty="0"/>
          </a:p>
        </p:txBody>
      </p:sp>
      <p:sp>
        <p:nvSpPr>
          <p:cNvPr id="34" name="Rectangle 33"/>
          <p:cNvSpPr/>
          <p:nvPr/>
        </p:nvSpPr>
        <p:spPr>
          <a:xfrm>
            <a:off x="179512" y="1124744"/>
            <a:ext cx="5760640" cy="5438412"/>
          </a:xfrm>
          <a:prstGeom prst="rect">
            <a:avLst/>
          </a:prstGeom>
        </p:spPr>
        <p:txBody>
          <a:bodyPr wrap="square">
            <a:spAutoFit/>
          </a:bodyPr>
          <a:lstStyle/>
          <a:p>
            <a:pPr marL="6350">
              <a:buClr>
                <a:srgbClr val="0070C0"/>
              </a:buClr>
              <a:buSzPct val="80000"/>
            </a:pPr>
            <a:r>
              <a:rPr lang="en-US" sz="1930" b="1" dirty="0">
                <a:solidFill>
                  <a:srgbClr val="C00000"/>
                </a:solidFill>
              </a:rPr>
              <a:t>Making </a:t>
            </a:r>
            <a:r>
              <a:rPr lang="en-US" sz="1930" b="1" dirty="0" smtClean="0">
                <a:solidFill>
                  <a:srgbClr val="C00000"/>
                </a:solidFill>
              </a:rPr>
              <a:t>Bread</a:t>
            </a:r>
            <a:endParaRPr lang="en-US" sz="1930" b="1" dirty="0">
              <a:solidFill>
                <a:srgbClr val="C00000"/>
              </a:solidFill>
            </a:endParaRPr>
          </a:p>
          <a:p>
            <a:pPr marL="276225" indent="-269875">
              <a:buClr>
                <a:srgbClr val="0070C0"/>
              </a:buClr>
              <a:buSzPct val="80000"/>
              <a:buFont typeface="Arial" panose="020B0604020202020204" pitchFamily="34" charset="0"/>
              <a:buChar char="►"/>
            </a:pPr>
            <a:r>
              <a:rPr lang="en-US" sz="1930" dirty="0"/>
              <a:t>Bread is made from flour, which is made by grinding </a:t>
            </a:r>
            <a:r>
              <a:rPr lang="en-US" sz="1930" dirty="0" smtClean="0"/>
              <a:t>the grains </a:t>
            </a:r>
            <a:r>
              <a:rPr lang="en-US" sz="1930" dirty="0"/>
              <a:t>(seeds) of cereal crops. Most bread is made </a:t>
            </a:r>
            <a:r>
              <a:rPr lang="en-US" sz="1930" dirty="0" smtClean="0"/>
              <a:t>from wheat </a:t>
            </a:r>
            <a:r>
              <a:rPr lang="en-US" sz="1930" dirty="0"/>
              <a:t>flour.</a:t>
            </a:r>
          </a:p>
          <a:p>
            <a:pPr marL="276225" indent="-269875">
              <a:buClr>
                <a:srgbClr val="0070C0"/>
              </a:buClr>
              <a:buSzPct val="80000"/>
              <a:buFont typeface="Arial" panose="020B0604020202020204" pitchFamily="34" charset="0"/>
              <a:buChar char="►"/>
            </a:pPr>
            <a:r>
              <a:rPr lang="en-US" sz="1930" dirty="0"/>
              <a:t>Flour contains a lot of starch, and also protein </a:t>
            </a:r>
            <a:r>
              <a:rPr lang="en-US" sz="1930" dirty="0" smtClean="0"/>
              <a:t>- especially </a:t>
            </a:r>
            <a:r>
              <a:rPr lang="en-US" sz="1930" dirty="0"/>
              <a:t>a protein called </a:t>
            </a:r>
            <a:r>
              <a:rPr lang="en-US" sz="1930" b="1" dirty="0">
                <a:solidFill>
                  <a:srgbClr val="FF0000"/>
                </a:solidFill>
              </a:rPr>
              <a:t>gluten</a:t>
            </a:r>
            <a:r>
              <a:rPr lang="en-US" sz="1930" dirty="0"/>
              <a:t>. To make bread, </a:t>
            </a:r>
            <a:r>
              <a:rPr lang="en-US" sz="1930" dirty="0" smtClean="0"/>
              <a:t>the flour </a:t>
            </a:r>
            <a:r>
              <a:rPr lang="en-US" sz="1930" dirty="0"/>
              <a:t>is mixed with water and yeast to make </a:t>
            </a:r>
            <a:r>
              <a:rPr lang="en-US" sz="1930" dirty="0" smtClean="0"/>
              <a:t>dough (Figure </a:t>
            </a:r>
            <a:r>
              <a:rPr lang="en-US" sz="1930" dirty="0"/>
              <a:t>21.5</a:t>
            </a:r>
            <a:r>
              <a:rPr lang="en-US" sz="1930" dirty="0" smtClean="0"/>
              <a:t>).</a:t>
            </a:r>
          </a:p>
          <a:p>
            <a:pPr marL="276225" indent="-269875">
              <a:buClr>
                <a:srgbClr val="0070C0"/>
              </a:buClr>
              <a:buSzPct val="80000"/>
              <a:buFont typeface="Arial" panose="020B0604020202020204" pitchFamily="34" charset="0"/>
              <a:buChar char="►"/>
            </a:pPr>
            <a:r>
              <a:rPr lang="en-US" sz="1930" b="1" dirty="0">
                <a:solidFill>
                  <a:srgbClr val="FF0000"/>
                </a:solidFill>
              </a:rPr>
              <a:t>Amylase enzymes </a:t>
            </a:r>
            <a:r>
              <a:rPr lang="en-US" sz="1930" dirty="0"/>
              <a:t>break down some of the starch </a:t>
            </a:r>
            <a:r>
              <a:rPr lang="en-US" sz="1930" dirty="0" smtClean="0"/>
              <a:t>in the </a:t>
            </a:r>
            <a:r>
              <a:rPr lang="en-US" sz="1930" dirty="0"/>
              <a:t>dough to make maltose and glucose, which the </a:t>
            </a:r>
            <a:r>
              <a:rPr lang="en-US" sz="1930" dirty="0" smtClean="0"/>
              <a:t>yeast can </a:t>
            </a:r>
            <a:r>
              <a:rPr lang="en-US" sz="1930" dirty="0"/>
              <a:t>use in anaerobic respiration. It produces bubbles </a:t>
            </a:r>
            <a:r>
              <a:rPr lang="en-US" sz="1930" dirty="0" smtClean="0"/>
              <a:t>of carbon </a:t>
            </a:r>
            <a:r>
              <a:rPr lang="en-US" sz="1930" dirty="0"/>
              <a:t>dioxide. These get trapped in the dough. </a:t>
            </a:r>
            <a:endParaRPr lang="en-US" sz="1930" dirty="0" smtClean="0"/>
          </a:p>
          <a:p>
            <a:pPr marL="276225" indent="-269875">
              <a:buClr>
                <a:srgbClr val="0070C0"/>
              </a:buClr>
              <a:buSzPct val="80000"/>
              <a:buFont typeface="Arial" panose="020B0604020202020204" pitchFamily="34" charset="0"/>
              <a:buChar char="►"/>
            </a:pPr>
            <a:r>
              <a:rPr lang="en-US" sz="1930" b="1" dirty="0" smtClean="0"/>
              <a:t>Gluten</a:t>
            </a:r>
            <a:r>
              <a:rPr lang="en-US" sz="1930" dirty="0" smtClean="0"/>
              <a:t> makes </a:t>
            </a:r>
            <a:r>
              <a:rPr lang="en-US" sz="1930" dirty="0"/>
              <a:t>the dough stretchy, so the carbon dioxide </a:t>
            </a:r>
            <a:r>
              <a:rPr lang="en-US" sz="1930" dirty="0" smtClean="0"/>
              <a:t>bubbles cause </a:t>
            </a:r>
            <a:r>
              <a:rPr lang="en-US" sz="1930" dirty="0"/>
              <a:t>the dough to rise</a:t>
            </a:r>
            <a:r>
              <a:rPr lang="en-US" sz="1930" dirty="0" smtClean="0"/>
              <a:t>.</a:t>
            </a:r>
          </a:p>
          <a:p>
            <a:pPr marL="276225" indent="-269875">
              <a:buClr>
                <a:srgbClr val="0070C0"/>
              </a:buClr>
              <a:buSzPct val="80000"/>
              <a:buFont typeface="Arial" panose="020B0604020202020204" pitchFamily="34" charset="0"/>
              <a:buChar char="►"/>
            </a:pPr>
            <a:r>
              <a:rPr lang="en-US" sz="1930" b="1" dirty="0">
                <a:solidFill>
                  <a:srgbClr val="FF0000"/>
                </a:solidFill>
              </a:rPr>
              <a:t>Anaerobic respiration </a:t>
            </a:r>
            <a:r>
              <a:rPr lang="en-US" sz="1930" dirty="0"/>
              <a:t>also makes alcohol, but this </a:t>
            </a:r>
            <a:r>
              <a:rPr lang="en-US" sz="1930" dirty="0" smtClean="0"/>
              <a:t>is all </a:t>
            </a:r>
            <a:r>
              <a:rPr lang="en-US" sz="1930" dirty="0"/>
              <a:t>broken down when the bread is baked. Baking </a:t>
            </a:r>
            <a:r>
              <a:rPr lang="en-US" sz="1930" dirty="0" smtClean="0"/>
              <a:t>also kills </a:t>
            </a:r>
            <a:r>
              <a:rPr lang="en-US" sz="1930" dirty="0"/>
              <a:t>the yeast.</a:t>
            </a:r>
            <a:endParaRPr lang="en-US" sz="1930" dirty="0" smtClean="0"/>
          </a:p>
        </p:txBody>
      </p:sp>
      <p:sp>
        <p:nvSpPr>
          <p:cNvPr id="19" name="Round Same Side Corner Rectangle 18">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282</a:t>
            </a:r>
            <a:endParaRPr lang="en-GB" sz="960" b="1" dirty="0">
              <a:latin typeface="Arial" panose="020B0604020202020204" pitchFamily="34" charset="0"/>
              <a:cs typeface="Arial" panose="020B0604020202020204" pitchFamily="34" charset="0"/>
            </a:endParaRPr>
          </a:p>
        </p:txBody>
      </p:sp>
      <p:sp>
        <p:nvSpPr>
          <p:cNvPr id="10" name="Rectangle 9"/>
          <p:cNvSpPr/>
          <p:nvPr/>
        </p:nvSpPr>
        <p:spPr>
          <a:xfrm>
            <a:off x="5940152" y="2996952"/>
            <a:ext cx="2952328" cy="996033"/>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2000" b="1" dirty="0" smtClean="0"/>
              <a:t>Figure 21.5</a:t>
            </a:r>
            <a:r>
              <a:rPr lang="en-US" sz="2000" dirty="0" smtClean="0"/>
              <a:t> </a:t>
            </a:r>
            <a:r>
              <a:rPr lang="en-US" sz="2000" dirty="0"/>
              <a:t>- Making bread dough in a bakery in Iran.</a:t>
            </a:r>
            <a:endParaRPr lang="en-GB" sz="2000" dirty="0"/>
          </a:p>
        </p:txBody>
      </p:sp>
      <p:pic>
        <p:nvPicPr>
          <p:cNvPr id="6146" name="Picture 2" descr="Image result for making bread in ira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152" y="1153337"/>
            <a:ext cx="2952328" cy="1722191"/>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Image result for making bread in iran"/>
          <p:cNvPicPr>
            <a:picLocks noChangeAspect="1" noChangeArrowheads="1"/>
          </p:cNvPicPr>
          <p:nvPr/>
        </p:nvPicPr>
        <p:blipFill rotWithShape="1">
          <a:blip r:embed="rId4">
            <a:extLst>
              <a:ext uri="{28A0092B-C50C-407E-A947-70E740481C1C}">
                <a14:useLocalDpi xmlns:a14="http://schemas.microsoft.com/office/drawing/2010/main" val="0"/>
              </a:ext>
            </a:extLst>
          </a:blip>
          <a:srcRect t="9897" r="27428" b="23398"/>
          <a:stretch/>
        </p:blipFill>
        <p:spPr bwMode="auto">
          <a:xfrm>
            <a:off x="5940152" y="4068165"/>
            <a:ext cx="2952328" cy="1809107"/>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hlinkClick r:id="rId5" action="ppaction://hlinkfile"/>
          </p:cNvPr>
          <p:cNvSpPr txBox="1"/>
          <p:nvPr/>
        </p:nvSpPr>
        <p:spPr>
          <a:xfrm>
            <a:off x="5942509" y="5961474"/>
            <a:ext cx="2949971" cy="707886"/>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sz="2000" b="1" dirty="0" smtClean="0"/>
              <a:t>Micro-organisms in bread and cheese</a:t>
            </a:r>
            <a:endParaRPr lang="en-GB" sz="2000" b="1" dirty="0"/>
          </a:p>
        </p:txBody>
      </p:sp>
      <p:sp>
        <p:nvSpPr>
          <p:cNvPr id="9" name="TextBox 8">
            <a:hlinkClick r:id="rId6" action="ppaction://hlinksldjump"/>
          </p:cNvPr>
          <p:cNvSpPr txBox="1"/>
          <p:nvPr/>
        </p:nvSpPr>
        <p:spPr>
          <a:xfrm>
            <a:off x="8316416" y="3513782"/>
            <a:ext cx="607859" cy="923330"/>
          </a:xfrm>
          <a:prstGeom prst="rect">
            <a:avLst/>
          </a:prstGeom>
          <a:noFill/>
        </p:spPr>
        <p:txBody>
          <a:bodyPr wrap="none" rtlCol="0">
            <a:spAutoFit/>
          </a:bodyPr>
          <a:lstStyle/>
          <a:p>
            <a:r>
              <a:rPr lang="en-IE"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147977049"/>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21.2 – Questions</a:t>
            </a:r>
            <a:endParaRPr lang="en-GB" b="1" dirty="0" smtClean="0"/>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93</a:t>
            </a:r>
            <a:endParaRPr lang="en-GB" sz="960" b="1" dirty="0">
              <a:latin typeface="Arial" panose="020B0604020202020204" pitchFamily="34" charset="0"/>
              <a:cs typeface="Arial" panose="020B0604020202020204" pitchFamily="34" charset="0"/>
            </a:endParaRPr>
          </a:p>
        </p:txBody>
      </p:sp>
      <p:sp>
        <p:nvSpPr>
          <p:cNvPr id="24" name="Rectangle 23"/>
          <p:cNvSpPr/>
          <p:nvPr/>
        </p:nvSpPr>
        <p:spPr>
          <a:xfrm>
            <a:off x="179512" y="1125899"/>
            <a:ext cx="8748000" cy="5580000"/>
          </a:xfrm>
          <a:prstGeom prst="rect">
            <a:avLst/>
          </a:prstGeom>
          <a:solidFill>
            <a:srgbClr val="F5FC9A"/>
          </a:solidFill>
          <a:ln w="57150">
            <a:solidFill>
              <a:srgbClr val="002060"/>
            </a:solidFill>
          </a:ln>
        </p:spPr>
        <p:txBody>
          <a:bodyPr wrap="square">
            <a:spAutoFit/>
          </a:bodyPr>
          <a:lstStyle/>
          <a:p>
            <a:pPr marL="1173163" indent="-1173163">
              <a:buClr>
                <a:srgbClr val="0070C0"/>
              </a:buClr>
              <a:tabLst>
                <a:tab pos="4300538" algn="l"/>
              </a:tabLst>
            </a:pPr>
            <a:r>
              <a:rPr lang="en-US" sz="3600" b="1" dirty="0"/>
              <a:t>21.1</a:t>
            </a:r>
            <a:r>
              <a:rPr lang="en-US" sz="3600" dirty="0"/>
              <a:t> </a:t>
            </a:r>
            <a:r>
              <a:rPr lang="en-US" sz="3600" dirty="0" smtClean="0"/>
              <a:t>	List </a:t>
            </a:r>
            <a:r>
              <a:rPr lang="en-US" sz="3600" dirty="0"/>
              <a:t>three reasons why </a:t>
            </a:r>
            <a:r>
              <a:rPr lang="en-US" sz="3600" dirty="0" smtClean="0"/>
              <a:t>microorganisms</a:t>
            </a:r>
            <a:r>
              <a:rPr lang="en-US" sz="3600" dirty="0"/>
              <a:t>, </a:t>
            </a:r>
            <a:r>
              <a:rPr lang="en-US" sz="3600" dirty="0" smtClean="0"/>
              <a:t>rather than </a:t>
            </a:r>
            <a:r>
              <a:rPr lang="en-US" sz="3600" dirty="0"/>
              <a:t>animals, are often used in biotechnology.</a:t>
            </a:r>
          </a:p>
          <a:p>
            <a:pPr marL="1173163" indent="-1173163">
              <a:buClr>
                <a:srgbClr val="0070C0"/>
              </a:buClr>
              <a:tabLst>
                <a:tab pos="4300538" algn="l"/>
              </a:tabLst>
            </a:pPr>
            <a:r>
              <a:rPr lang="en-US" sz="3600" b="1" dirty="0"/>
              <a:t>21.2</a:t>
            </a:r>
            <a:r>
              <a:rPr lang="en-US" sz="3600" dirty="0"/>
              <a:t> </a:t>
            </a:r>
            <a:r>
              <a:rPr lang="en-US" sz="3600" dirty="0" smtClean="0"/>
              <a:t>	Which </a:t>
            </a:r>
            <a:r>
              <a:rPr lang="en-US" sz="3600" dirty="0"/>
              <a:t>product of anaerobic respiration is </a:t>
            </a:r>
            <a:r>
              <a:rPr lang="en-US" sz="3600" dirty="0" smtClean="0"/>
              <a:t>used to </a:t>
            </a:r>
            <a:r>
              <a:rPr lang="en-US" sz="3600" dirty="0"/>
              <a:t>make biofuels?</a:t>
            </a:r>
          </a:p>
          <a:p>
            <a:pPr marL="1173163" indent="-1173163">
              <a:buClr>
                <a:srgbClr val="0070C0"/>
              </a:buClr>
              <a:tabLst>
                <a:tab pos="4300538" algn="l"/>
              </a:tabLst>
            </a:pPr>
            <a:r>
              <a:rPr lang="en-US" sz="3600" b="1" dirty="0"/>
              <a:t>21.3</a:t>
            </a:r>
            <a:r>
              <a:rPr lang="en-US" sz="3600" dirty="0"/>
              <a:t> </a:t>
            </a:r>
            <a:r>
              <a:rPr lang="en-US" sz="3600" dirty="0" smtClean="0"/>
              <a:t>	Which </a:t>
            </a:r>
            <a:r>
              <a:rPr lang="en-US" sz="3600" dirty="0"/>
              <a:t>product of anaerobic respiration </a:t>
            </a:r>
            <a:r>
              <a:rPr lang="en-US" sz="3600" dirty="0" smtClean="0"/>
              <a:t>is important </a:t>
            </a:r>
            <a:r>
              <a:rPr lang="en-US" sz="3600" dirty="0"/>
              <a:t>in bread-making?</a:t>
            </a:r>
          </a:p>
        </p:txBody>
      </p:sp>
      <p:sp>
        <p:nvSpPr>
          <p:cNvPr id="11" name="Oval 10"/>
          <p:cNvSpPr/>
          <p:nvPr/>
        </p:nvSpPr>
        <p:spPr>
          <a:xfrm>
            <a:off x="8532440" y="980728"/>
            <a:ext cx="504056" cy="504056"/>
          </a:xfrm>
          <a:prstGeom prst="ellipse">
            <a:avLst/>
          </a:prstGeom>
          <a:gradFill>
            <a:gsLst>
              <a:gs pos="0">
                <a:schemeClr val="accent1">
                  <a:lumMod val="5000"/>
                  <a:lumOff val="95000"/>
                </a:schemeClr>
              </a:gs>
              <a:gs pos="47000">
                <a:srgbClr val="92D050"/>
              </a:gs>
              <a:gs pos="100000">
                <a:schemeClr val="accent5">
                  <a:lumMod val="5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4000" b="1" dirty="0" smtClean="0">
                <a:latin typeface="Cairo SF" pitchFamily="2" charset="0"/>
              </a:rPr>
              <a:t>?</a:t>
            </a:r>
            <a:endParaRPr lang="en-GB" b="1" dirty="0">
              <a:latin typeface="Cairo SF" pitchFamily="2" charset="0"/>
            </a:endParaRPr>
          </a:p>
        </p:txBody>
      </p:sp>
      <p:sp>
        <p:nvSpPr>
          <p:cNvPr id="8" name="TextBox 7">
            <a:hlinkClick r:id="rId3" action="ppaction://hlinksldjump"/>
          </p:cNvPr>
          <p:cNvSpPr txBox="1"/>
          <p:nvPr/>
        </p:nvSpPr>
        <p:spPr>
          <a:xfrm>
            <a:off x="8316416" y="3513782"/>
            <a:ext cx="607859" cy="923330"/>
          </a:xfrm>
          <a:prstGeom prst="rect">
            <a:avLst/>
          </a:prstGeom>
          <a:noFill/>
        </p:spPr>
        <p:txBody>
          <a:bodyPr wrap="none" rtlCol="0">
            <a:spAutoFit/>
          </a:bodyPr>
          <a:lstStyle/>
          <a:p>
            <a:r>
              <a:rPr lang="en-IE"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76518858"/>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21.3 – Making Use of Enzymes</a:t>
            </a:r>
            <a:endParaRPr lang="en-US" sz="4000" dirty="0"/>
          </a:p>
        </p:txBody>
      </p:sp>
      <p:sp>
        <p:nvSpPr>
          <p:cNvPr id="34" name="Rectangle 33"/>
          <p:cNvSpPr/>
          <p:nvPr/>
        </p:nvSpPr>
        <p:spPr>
          <a:xfrm>
            <a:off x="179512" y="1124744"/>
            <a:ext cx="6552728" cy="5755422"/>
          </a:xfrm>
          <a:prstGeom prst="rect">
            <a:avLst/>
          </a:prstGeom>
        </p:spPr>
        <p:txBody>
          <a:bodyPr wrap="square">
            <a:spAutoFit/>
          </a:bodyPr>
          <a:lstStyle/>
          <a:p>
            <a:pPr marL="361950" indent="-355600">
              <a:buClr>
                <a:srgbClr val="0070C0"/>
              </a:buClr>
              <a:buSzPct val="80000"/>
              <a:buFont typeface="Arial" panose="020B0604020202020204" pitchFamily="34" charset="0"/>
              <a:buChar char="►"/>
            </a:pPr>
            <a:r>
              <a:rPr lang="en-US" sz="2300" dirty="0" smtClean="0"/>
              <a:t>Many </a:t>
            </a:r>
            <a:r>
              <a:rPr lang="en-US" sz="2300" dirty="0"/>
              <a:t>different enzymes are used in industry. Most </a:t>
            </a:r>
            <a:r>
              <a:rPr lang="en-US" sz="2300" dirty="0" smtClean="0"/>
              <a:t>of them </a:t>
            </a:r>
            <a:r>
              <a:rPr lang="en-US" sz="2300" dirty="0"/>
              <a:t>are obtained from microorganisms.</a:t>
            </a:r>
          </a:p>
          <a:p>
            <a:pPr marL="361950" indent="-355600">
              <a:buClr>
                <a:srgbClr val="0070C0"/>
              </a:buClr>
              <a:buSzPct val="80000"/>
              <a:buFont typeface="Arial" panose="020B0604020202020204" pitchFamily="34" charset="0"/>
              <a:buChar char="►"/>
            </a:pPr>
            <a:r>
              <a:rPr lang="en-US" sz="2300" dirty="0"/>
              <a:t>The microorganisms are grown inside </a:t>
            </a:r>
            <a:r>
              <a:rPr lang="en-US" sz="2300" dirty="0" smtClean="0"/>
              <a:t>large vessels </a:t>
            </a:r>
            <a:r>
              <a:rPr lang="en-US" sz="2300" dirty="0"/>
              <a:t>called </a:t>
            </a:r>
            <a:r>
              <a:rPr lang="en-US" sz="2300" b="1" dirty="0">
                <a:solidFill>
                  <a:srgbClr val="FF0000"/>
                </a:solidFill>
              </a:rPr>
              <a:t>fermenters</a:t>
            </a:r>
            <a:r>
              <a:rPr lang="en-US" sz="2300" dirty="0"/>
              <a:t>. Inside the fermenter, </a:t>
            </a:r>
            <a:r>
              <a:rPr lang="en-US" sz="2300" dirty="0" smtClean="0"/>
              <a:t>the microorganisms </a:t>
            </a:r>
            <a:r>
              <a:rPr lang="en-US" sz="2300" dirty="0"/>
              <a:t>are provided with everything </a:t>
            </a:r>
            <a:r>
              <a:rPr lang="en-US" sz="2300" dirty="0" smtClean="0"/>
              <a:t>they need </a:t>
            </a:r>
            <a:r>
              <a:rPr lang="en-US" sz="2300" dirty="0"/>
              <a:t>to grow and reproduce. This generally </a:t>
            </a:r>
            <a:r>
              <a:rPr lang="en-US" sz="2300" dirty="0" smtClean="0"/>
              <a:t>includes oxygen</a:t>
            </a:r>
            <a:r>
              <a:rPr lang="en-US" sz="2300" dirty="0"/>
              <a:t>, a supply of a nutrients, a suitable pH </a:t>
            </a:r>
            <a:r>
              <a:rPr lang="en-US" sz="2300" dirty="0" smtClean="0"/>
              <a:t/>
            </a:r>
            <a:br>
              <a:rPr lang="en-US" sz="2300" dirty="0" smtClean="0"/>
            </a:br>
            <a:r>
              <a:rPr lang="en-US" sz="2300" dirty="0" smtClean="0"/>
              <a:t>and a suitable temperature.</a:t>
            </a:r>
          </a:p>
          <a:p>
            <a:pPr marL="361950" indent="-355600">
              <a:buClr>
                <a:srgbClr val="0070C0"/>
              </a:buClr>
              <a:buSzPct val="80000"/>
              <a:buFont typeface="Arial" panose="020B0604020202020204" pitchFamily="34" charset="0"/>
              <a:buChar char="►"/>
            </a:pPr>
            <a:r>
              <a:rPr lang="en-US" sz="2300" dirty="0" smtClean="0"/>
              <a:t>The </a:t>
            </a:r>
            <a:r>
              <a:rPr lang="en-US" sz="2300" dirty="0"/>
              <a:t>microorganisms make </a:t>
            </a:r>
            <a:r>
              <a:rPr lang="en-US" sz="2300" dirty="0" smtClean="0"/>
              <a:t>the </a:t>
            </a:r>
            <a:br>
              <a:rPr lang="en-US" sz="2300" dirty="0" smtClean="0"/>
            </a:br>
            <a:r>
              <a:rPr lang="en-US" sz="2300" dirty="0" smtClean="0"/>
              <a:t>enzymes </a:t>
            </a:r>
            <a:r>
              <a:rPr lang="en-US" sz="2300" dirty="0"/>
              <a:t>and release them into the </a:t>
            </a:r>
            <a:r>
              <a:rPr lang="en-US" sz="2300" dirty="0" smtClean="0"/>
              <a:t/>
            </a:r>
            <a:br>
              <a:rPr lang="en-US" sz="2300" dirty="0" smtClean="0"/>
            </a:br>
            <a:r>
              <a:rPr lang="en-US" sz="2300" dirty="0" smtClean="0"/>
              <a:t>liquid </a:t>
            </a:r>
            <a:r>
              <a:rPr lang="en-US" sz="2300" dirty="0"/>
              <a:t>in which </a:t>
            </a:r>
            <a:r>
              <a:rPr lang="en-US" sz="2300" dirty="0" smtClean="0"/>
              <a:t>they are </a:t>
            </a:r>
            <a:r>
              <a:rPr lang="en-US" sz="2300" dirty="0"/>
              <a:t>growing. </a:t>
            </a:r>
            <a:r>
              <a:rPr lang="en-US" sz="2300" dirty="0" smtClean="0"/>
              <a:t/>
            </a:r>
            <a:br>
              <a:rPr lang="en-US" sz="2300" dirty="0" smtClean="0"/>
            </a:br>
            <a:r>
              <a:rPr lang="en-US" sz="2300" dirty="0" smtClean="0"/>
              <a:t>The </a:t>
            </a:r>
            <a:r>
              <a:rPr lang="en-US" sz="2300" dirty="0"/>
              <a:t>liquid can then be collected </a:t>
            </a:r>
            <a:r>
              <a:rPr lang="en-US" sz="2300" dirty="0" smtClean="0"/>
              <a:t/>
            </a:r>
            <a:br>
              <a:rPr lang="en-US" sz="2300" dirty="0" smtClean="0"/>
            </a:br>
            <a:r>
              <a:rPr lang="en-US" sz="2300" dirty="0" smtClean="0"/>
              <a:t>from the fermenter</a:t>
            </a:r>
            <a:r>
              <a:rPr lang="en-US" sz="2300" dirty="0"/>
              <a:t>, and the </a:t>
            </a:r>
            <a:r>
              <a:rPr lang="en-US" sz="2300" dirty="0" smtClean="0"/>
              <a:t/>
            </a:r>
            <a:br>
              <a:rPr lang="en-US" sz="2300" dirty="0" smtClean="0"/>
            </a:br>
            <a:r>
              <a:rPr lang="en-US" sz="2300" dirty="0" smtClean="0"/>
              <a:t>enzymes </a:t>
            </a:r>
            <a:r>
              <a:rPr lang="en-US" sz="2300" dirty="0"/>
              <a:t>purified before use.</a:t>
            </a:r>
            <a:endParaRPr lang="en-US" sz="2300" dirty="0" smtClean="0"/>
          </a:p>
        </p:txBody>
      </p:sp>
      <p:sp>
        <p:nvSpPr>
          <p:cNvPr id="19" name="Round Same Side Corner Rectangle 18">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282</a:t>
            </a:r>
            <a:endParaRPr lang="en-GB" sz="960" b="1" dirty="0">
              <a:latin typeface="Arial" panose="020B0604020202020204" pitchFamily="34" charset="0"/>
              <a:cs typeface="Arial" panose="020B0604020202020204" pitchFamily="34" charset="0"/>
            </a:endParaRPr>
          </a:p>
        </p:txBody>
      </p:sp>
      <p:pic>
        <p:nvPicPr>
          <p:cNvPr id="8194" name="Picture 2" descr="Image result for fermenter"/>
          <p:cNvPicPr>
            <a:picLocks noChangeAspect="1" noChangeArrowheads="1"/>
          </p:cNvPicPr>
          <p:nvPr/>
        </p:nvPicPr>
        <p:blipFill rotWithShape="1">
          <a:blip r:embed="rId3">
            <a:extLst>
              <a:ext uri="{28A0092B-C50C-407E-A947-70E740481C1C}">
                <a14:useLocalDpi xmlns:a14="http://schemas.microsoft.com/office/drawing/2010/main" val="0"/>
              </a:ext>
            </a:extLst>
          </a:blip>
          <a:srcRect l="24118" r="21882"/>
          <a:stretch/>
        </p:blipFill>
        <p:spPr bwMode="auto">
          <a:xfrm>
            <a:off x="7193526" y="1124744"/>
            <a:ext cx="1654283" cy="2867984"/>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Image result for ferment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04649" y="4077072"/>
            <a:ext cx="3569404" cy="25432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hlinkClick r:id="rId5" action="ppaction://hlinksldjump"/>
          </p:cNvPr>
          <p:cNvSpPr txBox="1"/>
          <p:nvPr/>
        </p:nvSpPr>
        <p:spPr>
          <a:xfrm>
            <a:off x="8316416" y="3861048"/>
            <a:ext cx="607859" cy="923330"/>
          </a:xfrm>
          <a:prstGeom prst="rect">
            <a:avLst/>
          </a:prstGeom>
          <a:noFill/>
        </p:spPr>
        <p:txBody>
          <a:bodyPr wrap="none" rtlCol="0">
            <a:spAutoFit/>
          </a:bodyPr>
          <a:lstStyle/>
          <a:p>
            <a:r>
              <a:rPr lang="en-IE"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081084494"/>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21.3 – Making Use of Enzymes</a:t>
            </a:r>
            <a:endParaRPr lang="en-US" sz="4000" dirty="0"/>
          </a:p>
        </p:txBody>
      </p:sp>
      <p:sp>
        <p:nvSpPr>
          <p:cNvPr id="34" name="Rectangle 33"/>
          <p:cNvSpPr/>
          <p:nvPr/>
        </p:nvSpPr>
        <p:spPr>
          <a:xfrm>
            <a:off x="179512" y="1124744"/>
            <a:ext cx="8676964" cy="3600986"/>
          </a:xfrm>
          <a:prstGeom prst="rect">
            <a:avLst/>
          </a:prstGeom>
        </p:spPr>
        <p:txBody>
          <a:bodyPr wrap="square">
            <a:spAutoFit/>
          </a:bodyPr>
          <a:lstStyle/>
          <a:p>
            <a:pPr marL="6350">
              <a:buClr>
                <a:srgbClr val="0070C0"/>
              </a:buClr>
              <a:buSzPct val="80000"/>
            </a:pPr>
            <a:r>
              <a:rPr lang="en-US" sz="1900" b="1" dirty="0">
                <a:solidFill>
                  <a:srgbClr val="C00000"/>
                </a:solidFill>
              </a:rPr>
              <a:t>Biological washing powders</a:t>
            </a:r>
          </a:p>
          <a:p>
            <a:pPr marL="361950" indent="-355600">
              <a:buClr>
                <a:srgbClr val="0070C0"/>
              </a:buClr>
              <a:buSzPct val="80000"/>
              <a:buFont typeface="Arial" panose="020B0604020202020204" pitchFamily="34" charset="0"/>
              <a:buChar char="►"/>
            </a:pPr>
            <a:r>
              <a:rPr lang="en-US" sz="1900" dirty="0"/>
              <a:t>Biological washing powders contain enzymes, as well </a:t>
            </a:r>
            <a:r>
              <a:rPr lang="en-US" sz="1900" dirty="0" smtClean="0"/>
              <a:t>as detergents</a:t>
            </a:r>
            <a:r>
              <a:rPr lang="en-US" sz="1900" dirty="0"/>
              <a:t>. The detergents help greasy dirt to mix </a:t>
            </a:r>
            <a:r>
              <a:rPr lang="en-US" sz="1900" dirty="0" smtClean="0"/>
              <a:t>with water</a:t>
            </a:r>
            <a:r>
              <a:rPr lang="en-US" sz="1900" dirty="0"/>
              <a:t>, so that it can be washed away. The enzymes </a:t>
            </a:r>
            <a:r>
              <a:rPr lang="en-US" sz="1900" dirty="0" smtClean="0"/>
              <a:t>help to </a:t>
            </a:r>
            <a:r>
              <a:rPr lang="en-US" sz="1900" dirty="0"/>
              <a:t>break down other kinds of substances which can </a:t>
            </a:r>
            <a:r>
              <a:rPr lang="en-US" sz="1900" dirty="0" smtClean="0"/>
              <a:t>stain clothes</a:t>
            </a:r>
            <a:r>
              <a:rPr lang="en-US" sz="1900" dirty="0"/>
              <a:t>. They are especially good at removing dirt </a:t>
            </a:r>
            <a:r>
              <a:rPr lang="en-US" sz="1900" dirty="0" smtClean="0"/>
              <a:t>which contains </a:t>
            </a:r>
            <a:r>
              <a:rPr lang="en-US" sz="1900" dirty="0"/>
              <a:t>coloured substances from animals or </a:t>
            </a:r>
            <a:r>
              <a:rPr lang="en-US" sz="1900" dirty="0" smtClean="0"/>
              <a:t>plants, like </a:t>
            </a:r>
            <a:r>
              <a:rPr lang="en-US" sz="1900" dirty="0"/>
              <a:t>blood or egg stains.</a:t>
            </a:r>
          </a:p>
          <a:p>
            <a:pPr marL="361950" indent="-355600">
              <a:buClr>
                <a:srgbClr val="0070C0"/>
              </a:buClr>
              <a:buSzPct val="80000"/>
              <a:buFont typeface="Arial" panose="020B0604020202020204" pitchFamily="34" charset="0"/>
              <a:buChar char="►"/>
            </a:pPr>
            <a:r>
              <a:rPr lang="en-US" sz="1900" dirty="0"/>
              <a:t>Some of the enzymes are </a:t>
            </a:r>
            <a:r>
              <a:rPr lang="en-US" sz="1900" b="1" dirty="0">
                <a:solidFill>
                  <a:srgbClr val="FF0000"/>
                </a:solidFill>
              </a:rPr>
              <a:t>proteases</a:t>
            </a:r>
            <a:r>
              <a:rPr lang="en-US" sz="1900" dirty="0"/>
              <a:t>, which </a:t>
            </a:r>
            <a:r>
              <a:rPr lang="en-US" sz="1900" dirty="0" smtClean="0"/>
              <a:t>catalyse the </a:t>
            </a:r>
            <a:r>
              <a:rPr lang="en-US" sz="1900" dirty="0"/>
              <a:t>breakdown of protein molecules. This helps </a:t>
            </a:r>
            <a:r>
              <a:rPr lang="en-US" sz="1900" dirty="0" smtClean="0"/>
              <a:t>with the </a:t>
            </a:r>
            <a:r>
              <a:rPr lang="en-US" sz="1900" dirty="0"/>
              <a:t>removal of stains caused by proteins, such as </a:t>
            </a:r>
            <a:r>
              <a:rPr lang="en-US" sz="1900" dirty="0" smtClean="0"/>
              <a:t>blood stains</a:t>
            </a:r>
            <a:r>
              <a:rPr lang="en-US" sz="1900" dirty="0"/>
              <a:t>. Blood contains the red protein </a:t>
            </a:r>
            <a:r>
              <a:rPr lang="en-US" sz="1900" b="1" dirty="0" err="1">
                <a:solidFill>
                  <a:srgbClr val="FF0000"/>
                </a:solidFill>
              </a:rPr>
              <a:t>haemoglobin</a:t>
            </a:r>
            <a:r>
              <a:rPr lang="en-US" sz="1900" dirty="0"/>
              <a:t>.</a:t>
            </a:r>
          </a:p>
          <a:p>
            <a:pPr marL="361950" indent="-355600">
              <a:buClr>
                <a:srgbClr val="0070C0"/>
              </a:buClr>
              <a:buSzPct val="80000"/>
              <a:buFont typeface="Arial" panose="020B0604020202020204" pitchFamily="34" charset="0"/>
              <a:buChar char="►"/>
            </a:pPr>
            <a:r>
              <a:rPr lang="en-US" sz="1900" dirty="0"/>
              <a:t>The proteases in biological washing powders break </a:t>
            </a:r>
            <a:r>
              <a:rPr lang="en-US" sz="1900" dirty="0" smtClean="0"/>
              <a:t>the </a:t>
            </a:r>
            <a:r>
              <a:rPr lang="en-US" sz="1900" dirty="0" err="1" smtClean="0"/>
              <a:t>haemoglobin</a:t>
            </a:r>
            <a:r>
              <a:rPr lang="en-US" sz="1900" dirty="0" smtClean="0"/>
              <a:t> </a:t>
            </a:r>
            <a:r>
              <a:rPr lang="en-US" sz="1900" dirty="0"/>
              <a:t>molecules into smaller molecules, </a:t>
            </a:r>
            <a:r>
              <a:rPr lang="en-US" sz="1900" dirty="0" smtClean="0"/>
              <a:t>which are </a:t>
            </a:r>
            <a:r>
              <a:rPr lang="en-US" sz="1900" dirty="0"/>
              <a:t>not coloured, and which dissolve easily in water </a:t>
            </a:r>
            <a:r>
              <a:rPr lang="en-US" sz="1900" dirty="0" smtClean="0"/>
              <a:t>and can </a:t>
            </a:r>
            <a:r>
              <a:rPr lang="en-US" sz="1900" dirty="0"/>
              <a:t>be washed away.</a:t>
            </a:r>
            <a:endParaRPr lang="en-US" sz="1900" dirty="0" smtClean="0"/>
          </a:p>
        </p:txBody>
      </p:sp>
      <p:sp>
        <p:nvSpPr>
          <p:cNvPr id="19" name="Round Same Side Corner Rectangle 18">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283</a:t>
            </a:r>
            <a:endParaRPr lang="en-GB" sz="960" b="1" dirty="0">
              <a:latin typeface="Arial" panose="020B0604020202020204" pitchFamily="34" charset="0"/>
              <a:cs typeface="Arial" panose="020B0604020202020204" pitchFamily="34" charset="0"/>
            </a:endParaRPr>
          </a:p>
        </p:txBody>
      </p:sp>
      <p:pic>
        <p:nvPicPr>
          <p:cNvPr id="9218" name="Picture 2" descr="Image result for Biological washing powders"/>
          <p:cNvPicPr>
            <a:picLocks noChangeAspect="1" noChangeArrowheads="1"/>
          </p:cNvPicPr>
          <p:nvPr/>
        </p:nvPicPr>
        <p:blipFill rotWithShape="1">
          <a:blip r:embed="rId3">
            <a:extLst>
              <a:ext uri="{28A0092B-C50C-407E-A947-70E740481C1C}">
                <a14:useLocalDpi xmlns:a14="http://schemas.microsoft.com/office/drawing/2010/main" val="0"/>
              </a:ext>
            </a:extLst>
          </a:blip>
          <a:srcRect l="13931" r="13544"/>
          <a:stretch/>
        </p:blipFill>
        <p:spPr bwMode="auto">
          <a:xfrm>
            <a:off x="6732240" y="4437112"/>
            <a:ext cx="2124236" cy="2195513"/>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Related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314" y="4702707"/>
            <a:ext cx="4960150" cy="192991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hlinkClick r:id="rId5" action="ppaction://hlinksldjump"/>
          </p:cNvPr>
          <p:cNvSpPr txBox="1"/>
          <p:nvPr/>
        </p:nvSpPr>
        <p:spPr>
          <a:xfrm>
            <a:off x="8316416" y="3501008"/>
            <a:ext cx="607859" cy="923330"/>
          </a:xfrm>
          <a:prstGeom prst="rect">
            <a:avLst/>
          </a:prstGeom>
          <a:noFill/>
        </p:spPr>
        <p:txBody>
          <a:bodyPr wrap="none" rtlCol="0">
            <a:spAutoFit/>
          </a:bodyPr>
          <a:lstStyle/>
          <a:p>
            <a:r>
              <a:rPr lang="en-IE"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519112136"/>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21.3 – Making Use of Enzymes</a:t>
            </a:r>
            <a:endParaRPr lang="en-US" sz="4000" dirty="0"/>
          </a:p>
        </p:txBody>
      </p:sp>
      <p:sp>
        <p:nvSpPr>
          <p:cNvPr id="34" name="Rectangle 33"/>
          <p:cNvSpPr/>
          <p:nvPr/>
        </p:nvSpPr>
        <p:spPr>
          <a:xfrm>
            <a:off x="179512" y="1124744"/>
            <a:ext cx="6336704" cy="5647700"/>
          </a:xfrm>
          <a:prstGeom prst="rect">
            <a:avLst/>
          </a:prstGeom>
        </p:spPr>
        <p:txBody>
          <a:bodyPr wrap="square">
            <a:spAutoFit/>
          </a:bodyPr>
          <a:lstStyle/>
          <a:p>
            <a:pPr marL="6350">
              <a:buClr>
                <a:srgbClr val="0070C0"/>
              </a:buClr>
              <a:buSzPct val="80000"/>
            </a:pPr>
            <a:r>
              <a:rPr lang="en-US" sz="1900" b="1" dirty="0">
                <a:solidFill>
                  <a:srgbClr val="C00000"/>
                </a:solidFill>
              </a:rPr>
              <a:t>Biological washing powders</a:t>
            </a:r>
          </a:p>
          <a:p>
            <a:pPr marL="361950" indent="-355600">
              <a:buClr>
                <a:srgbClr val="0070C0"/>
              </a:buClr>
              <a:buSzPct val="80000"/>
              <a:buFont typeface="Arial" panose="020B0604020202020204" pitchFamily="34" charset="0"/>
              <a:buChar char="►"/>
            </a:pPr>
            <a:r>
              <a:rPr lang="en-US" sz="1900" dirty="0"/>
              <a:t>Some of the enzymes are </a:t>
            </a:r>
            <a:r>
              <a:rPr lang="en-US" sz="1900" b="1" dirty="0">
                <a:solidFill>
                  <a:srgbClr val="FF0000"/>
                </a:solidFill>
              </a:rPr>
              <a:t>lipases</a:t>
            </a:r>
            <a:r>
              <a:rPr lang="en-US" sz="1900" dirty="0"/>
              <a:t>, which catalyse </a:t>
            </a:r>
            <a:r>
              <a:rPr lang="en-US" sz="1900" dirty="0" smtClean="0"/>
              <a:t>the breakdown </a:t>
            </a:r>
            <a:r>
              <a:rPr lang="en-US" sz="1900" dirty="0"/>
              <a:t>of fats to fatty acids and glycerol. This </a:t>
            </a:r>
            <a:r>
              <a:rPr lang="en-US" sz="1900" dirty="0" smtClean="0"/>
              <a:t>is good </a:t>
            </a:r>
            <a:r>
              <a:rPr lang="en-US" sz="1900" dirty="0"/>
              <a:t>for removing greasy stains.</a:t>
            </a:r>
          </a:p>
          <a:p>
            <a:pPr marL="361950" indent="-355600">
              <a:buClr>
                <a:srgbClr val="0070C0"/>
              </a:buClr>
              <a:buSzPct val="80000"/>
              <a:buFont typeface="Arial" panose="020B0604020202020204" pitchFamily="34" charset="0"/>
              <a:buChar char="►"/>
            </a:pPr>
            <a:r>
              <a:rPr lang="en-US" sz="1900" dirty="0"/>
              <a:t>To prevent these enzymes from digesting </a:t>
            </a:r>
            <a:r>
              <a:rPr lang="en-US" sz="1900" dirty="0" smtClean="0"/>
              <a:t>proteins and </a:t>
            </a:r>
            <a:r>
              <a:rPr lang="en-US" sz="1900" dirty="0"/>
              <a:t>fats in the skin of people handling them, </a:t>
            </a:r>
            <a:r>
              <a:rPr lang="en-US" sz="1900" dirty="0" smtClean="0"/>
              <a:t>the enzymes </a:t>
            </a:r>
            <a:r>
              <a:rPr lang="en-US" sz="1900" dirty="0"/>
              <a:t>are packed into microscopic </a:t>
            </a:r>
            <a:r>
              <a:rPr lang="en-US" sz="1900" dirty="0" smtClean="0"/>
              <a:t>capsules (Figure </a:t>
            </a:r>
            <a:r>
              <a:rPr lang="en-US" sz="1900" dirty="0"/>
              <a:t>21.6). The capsules break open when </a:t>
            </a:r>
            <a:r>
              <a:rPr lang="en-US" sz="1900" dirty="0" smtClean="0"/>
              <a:t>the washing </a:t>
            </a:r>
            <a:r>
              <a:rPr lang="en-US" sz="1900" dirty="0"/>
              <a:t>powder is mixed with water.</a:t>
            </a:r>
          </a:p>
          <a:p>
            <a:pPr marL="361950" indent="-355600">
              <a:buClr>
                <a:srgbClr val="0070C0"/>
              </a:buClr>
              <a:buSzPct val="80000"/>
              <a:buFont typeface="Arial" panose="020B0604020202020204" pitchFamily="34" charset="0"/>
              <a:buChar char="►"/>
            </a:pPr>
            <a:r>
              <a:rPr lang="en-US" sz="1900" dirty="0"/>
              <a:t>The first biological washing powders only </a:t>
            </a:r>
            <a:r>
              <a:rPr lang="en-US" sz="1900" dirty="0" smtClean="0"/>
              <a:t>worked in </a:t>
            </a:r>
            <a:r>
              <a:rPr lang="en-US" sz="1900" dirty="0"/>
              <a:t>warm, rather than hot, water, because the </a:t>
            </a:r>
            <a:r>
              <a:rPr lang="en-US" sz="1900" dirty="0" smtClean="0"/>
              <a:t>proteases in </a:t>
            </a:r>
            <a:r>
              <a:rPr lang="en-US" sz="1900" dirty="0"/>
              <a:t>them had optimum temperatures of about 40 °C.</a:t>
            </a:r>
          </a:p>
          <a:p>
            <a:pPr marL="361950" indent="-355600">
              <a:buClr>
                <a:srgbClr val="0070C0"/>
              </a:buClr>
              <a:buSzPct val="80000"/>
              <a:buFont typeface="Arial" panose="020B0604020202020204" pitchFamily="34" charset="0"/>
              <a:buChar char="►"/>
            </a:pPr>
            <a:r>
              <a:rPr lang="en-US" sz="1900" dirty="0"/>
              <a:t>However, proteases have now been developed </a:t>
            </a:r>
            <a:r>
              <a:rPr lang="en-US" sz="1900" dirty="0" smtClean="0"/>
              <a:t>which can </a:t>
            </a:r>
            <a:r>
              <a:rPr lang="en-US" sz="1900" dirty="0"/>
              <a:t>work at much higher temperatures. These </a:t>
            </a:r>
            <a:r>
              <a:rPr lang="en-US" sz="1900" dirty="0" smtClean="0"/>
              <a:t>proteases have </a:t>
            </a:r>
            <a:r>
              <a:rPr lang="en-US" sz="1900" dirty="0"/>
              <a:t>often come from bacteria which naturally live </a:t>
            </a:r>
            <a:r>
              <a:rPr lang="en-US" sz="1900" dirty="0" smtClean="0"/>
              <a:t>in hot </a:t>
            </a:r>
            <a:r>
              <a:rPr lang="en-US" sz="1900" dirty="0"/>
              <a:t>water, in hot springs. This is useful, because </a:t>
            </a:r>
            <a:r>
              <a:rPr lang="en-US" sz="1900" dirty="0" smtClean="0"/>
              <a:t>the other </a:t>
            </a:r>
            <a:r>
              <a:rPr lang="en-US" sz="1900" dirty="0"/>
              <a:t>components of washing powders - which get </a:t>
            </a:r>
            <a:r>
              <a:rPr lang="en-US" sz="1900" dirty="0" smtClean="0"/>
              <a:t>rid of </a:t>
            </a:r>
            <a:r>
              <a:rPr lang="en-US" sz="1900" dirty="0"/>
              <a:t>grease and other kinds of dirt - work best at </a:t>
            </a:r>
            <a:r>
              <a:rPr lang="en-US" sz="1900" dirty="0" smtClean="0"/>
              <a:t>these higher </a:t>
            </a:r>
            <a:r>
              <a:rPr lang="en-US" sz="1900" dirty="0"/>
              <a:t>temperatures.</a:t>
            </a:r>
            <a:endParaRPr lang="en-US" sz="1900" dirty="0" smtClean="0"/>
          </a:p>
        </p:txBody>
      </p:sp>
      <p:sp>
        <p:nvSpPr>
          <p:cNvPr id="19" name="Round Same Side Corner Rectangle 18">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283</a:t>
            </a:r>
            <a:endParaRPr lang="en-GB" sz="960" b="1" dirty="0">
              <a:latin typeface="Arial" panose="020B0604020202020204" pitchFamily="34" charset="0"/>
              <a:cs typeface="Arial" panose="020B0604020202020204" pitchFamily="34" charset="0"/>
            </a:endParaRPr>
          </a:p>
        </p:txBody>
      </p:sp>
      <p:sp>
        <p:nvSpPr>
          <p:cNvPr id="8" name="Rectangle 7"/>
          <p:cNvSpPr/>
          <p:nvPr/>
        </p:nvSpPr>
        <p:spPr>
          <a:xfrm>
            <a:off x="6516215" y="3672557"/>
            <a:ext cx="2328193" cy="2202517"/>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1730" b="1" dirty="0"/>
              <a:t>Figure </a:t>
            </a:r>
            <a:r>
              <a:rPr lang="en-US" sz="1730" b="1" dirty="0" smtClean="0"/>
              <a:t>21.6 – </a:t>
            </a:r>
            <a:r>
              <a:rPr lang="en-US" sz="1730" dirty="0"/>
              <a:t>Biological washing powder seen using a scanning </a:t>
            </a:r>
            <a:r>
              <a:rPr lang="en-US" sz="1730" dirty="0" smtClean="0"/>
              <a:t>electron microscope. The </a:t>
            </a:r>
            <a:r>
              <a:rPr lang="en-US" sz="1730" dirty="0"/>
              <a:t>enzymes are packed inside the tiny granules of the powder.</a:t>
            </a:r>
            <a:endParaRPr lang="en-GB" sz="1730" dirty="0"/>
          </a:p>
        </p:txBody>
      </p:sp>
      <p:pic>
        <p:nvPicPr>
          <p:cNvPr id="10242" name="Picture 2" descr="Image result for SEM of biological washing powde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40693" b="8463"/>
          <a:stretch/>
        </p:blipFill>
        <p:spPr bwMode="auto">
          <a:xfrm>
            <a:off x="6516216" y="1124744"/>
            <a:ext cx="2328193" cy="2463469"/>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hlinkClick r:id="rId4" action="ppaction://hlinkfile"/>
          </p:cNvPr>
          <p:cNvSpPr txBox="1"/>
          <p:nvPr/>
        </p:nvSpPr>
        <p:spPr>
          <a:xfrm>
            <a:off x="6516215" y="5949280"/>
            <a:ext cx="2328193" cy="646331"/>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b="1" dirty="0" smtClean="0"/>
              <a:t>Biological Washing Powders</a:t>
            </a:r>
            <a:endParaRPr lang="en-GB" b="1" dirty="0"/>
          </a:p>
        </p:txBody>
      </p:sp>
      <p:sp>
        <p:nvSpPr>
          <p:cNvPr id="9" name="TextBox 8">
            <a:hlinkClick r:id="rId5" action="ppaction://hlinksldjump"/>
          </p:cNvPr>
          <p:cNvSpPr txBox="1"/>
          <p:nvPr/>
        </p:nvSpPr>
        <p:spPr>
          <a:xfrm>
            <a:off x="8316416" y="3140968"/>
            <a:ext cx="607859" cy="923330"/>
          </a:xfrm>
          <a:prstGeom prst="rect">
            <a:avLst/>
          </a:prstGeom>
          <a:noFill/>
        </p:spPr>
        <p:txBody>
          <a:bodyPr wrap="none" rtlCol="0">
            <a:spAutoFit/>
          </a:bodyPr>
          <a:lstStyle/>
          <a:p>
            <a:r>
              <a:rPr lang="en-IE"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816212723"/>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21.3 – Making Use of Enzymes</a:t>
            </a:r>
            <a:endParaRPr lang="en-US" sz="4000" dirty="0"/>
          </a:p>
        </p:txBody>
      </p:sp>
      <p:sp>
        <p:nvSpPr>
          <p:cNvPr id="19" name="Round Same Side Corner Rectangle 18">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283</a:t>
            </a:r>
            <a:endParaRPr lang="en-GB" sz="960" b="1" dirty="0">
              <a:latin typeface="Arial" panose="020B0604020202020204" pitchFamily="34" charset="0"/>
              <a:cs typeface="Arial" panose="020B0604020202020204" pitchFamily="34" charset="0"/>
            </a:endParaRPr>
          </a:p>
        </p:txBody>
      </p:sp>
      <p:sp>
        <p:nvSpPr>
          <p:cNvPr id="9" name="Rectangle 8"/>
          <p:cNvSpPr/>
          <p:nvPr/>
        </p:nvSpPr>
        <p:spPr>
          <a:xfrm>
            <a:off x="179512" y="1124744"/>
            <a:ext cx="8712968" cy="5508000"/>
          </a:xfrm>
          <a:prstGeom prst="rect">
            <a:avLst/>
          </a:prstGeom>
          <a:solidFill>
            <a:srgbClr val="C1D6FF"/>
          </a:solidFill>
          <a:ln w="57150">
            <a:solidFill>
              <a:srgbClr val="002060"/>
            </a:solidFill>
          </a:ln>
        </p:spPr>
        <p:txBody>
          <a:bodyPr wrap="square">
            <a:spAutoFit/>
          </a:bodyPr>
          <a:lstStyle/>
          <a:p>
            <a:pPr>
              <a:buClr>
                <a:srgbClr val="C00000"/>
              </a:buClr>
              <a:tabLst>
                <a:tab pos="2420938" algn="l"/>
              </a:tabLst>
            </a:pPr>
            <a:r>
              <a:rPr lang="en-US" sz="1740" b="1" dirty="0" smtClean="0">
                <a:solidFill>
                  <a:srgbClr val="C00000"/>
                </a:solidFill>
                <a:latin typeface="Arial" panose="020B0604020202020204" pitchFamily="34" charset="0"/>
                <a:cs typeface="Arial" panose="020B0604020202020204" pitchFamily="34" charset="0"/>
              </a:rPr>
              <a:t>Activity 21.1</a:t>
            </a:r>
          </a:p>
          <a:p>
            <a:pPr>
              <a:buClr>
                <a:srgbClr val="C00000"/>
              </a:buClr>
              <a:buSzPct val="80000"/>
              <a:tabLst>
                <a:tab pos="2420938" algn="l"/>
              </a:tabLst>
            </a:pPr>
            <a:r>
              <a:rPr lang="en-US" sz="1740" b="1" dirty="0" smtClean="0">
                <a:latin typeface="Arial" panose="020B0604020202020204" pitchFamily="34" charset="0"/>
                <a:cs typeface="Arial" panose="020B0604020202020204" pitchFamily="34" charset="0"/>
              </a:rPr>
              <a:t>Investigating </a:t>
            </a:r>
            <a:r>
              <a:rPr lang="en-US" sz="1740" b="1" dirty="0">
                <a:latin typeface="Arial" panose="020B0604020202020204" pitchFamily="34" charset="0"/>
                <a:cs typeface="Arial" panose="020B0604020202020204" pitchFamily="34" charset="0"/>
              </a:rPr>
              <a:t>biological washing </a:t>
            </a:r>
            <a:r>
              <a:rPr lang="en-US" sz="1740" b="1" dirty="0" smtClean="0">
                <a:latin typeface="Arial" panose="020B0604020202020204" pitchFamily="34" charset="0"/>
                <a:cs typeface="Arial" panose="020B0604020202020204" pitchFamily="34" charset="0"/>
              </a:rPr>
              <a:t>powders - Skills</a:t>
            </a:r>
            <a:endParaRPr lang="en-US" sz="1740" b="1" dirty="0">
              <a:latin typeface="Arial" panose="020B0604020202020204" pitchFamily="34" charset="0"/>
              <a:cs typeface="Arial" panose="020B0604020202020204" pitchFamily="34" charset="0"/>
            </a:endParaRPr>
          </a:p>
          <a:p>
            <a:pPr marL="723900" indent="-342900">
              <a:buClr>
                <a:srgbClr val="C00000"/>
              </a:buClr>
              <a:buSzPct val="100000"/>
              <a:buFont typeface="Wingdings" panose="05000000000000000000" pitchFamily="2" charset="2"/>
              <a:buChar char="§"/>
              <a:tabLst>
                <a:tab pos="2420938" algn="l"/>
              </a:tabLst>
            </a:pPr>
            <a:r>
              <a:rPr lang="en-US" sz="1740" b="1" dirty="0">
                <a:latin typeface="Arial" panose="020B0604020202020204" pitchFamily="34" charset="0"/>
                <a:cs typeface="Arial" panose="020B0604020202020204" pitchFamily="34" charset="0"/>
              </a:rPr>
              <a:t>A03.1</a:t>
            </a:r>
            <a:r>
              <a:rPr lang="en-US" sz="1740" dirty="0">
                <a:latin typeface="Arial" panose="020B0604020202020204" pitchFamily="34" charset="0"/>
                <a:cs typeface="Arial" panose="020B0604020202020204" pitchFamily="34" charset="0"/>
              </a:rPr>
              <a:t> Using techniques, apparatus and materials</a:t>
            </a:r>
          </a:p>
          <a:p>
            <a:pPr marL="723900" indent="-342900">
              <a:buClr>
                <a:srgbClr val="C00000"/>
              </a:buClr>
              <a:buSzPct val="100000"/>
              <a:buFont typeface="Wingdings" panose="05000000000000000000" pitchFamily="2" charset="2"/>
              <a:buChar char="§"/>
              <a:tabLst>
                <a:tab pos="2420938" algn="l"/>
              </a:tabLst>
            </a:pPr>
            <a:r>
              <a:rPr lang="en-US" sz="1740" b="1" dirty="0">
                <a:latin typeface="Arial" panose="020B0604020202020204" pitchFamily="34" charset="0"/>
                <a:cs typeface="Arial" panose="020B0604020202020204" pitchFamily="34" charset="0"/>
              </a:rPr>
              <a:t>A03.2</a:t>
            </a:r>
            <a:r>
              <a:rPr lang="en-US" sz="1740" dirty="0">
                <a:latin typeface="Arial" panose="020B0604020202020204" pitchFamily="34" charset="0"/>
                <a:cs typeface="Arial" panose="020B0604020202020204" pitchFamily="34" charset="0"/>
              </a:rPr>
              <a:t> Planning</a:t>
            </a:r>
          </a:p>
          <a:p>
            <a:pPr marL="723900" indent="-342900">
              <a:buClr>
                <a:srgbClr val="C00000"/>
              </a:buClr>
              <a:buSzPct val="100000"/>
              <a:buFont typeface="Wingdings" panose="05000000000000000000" pitchFamily="2" charset="2"/>
              <a:buChar char="§"/>
              <a:tabLst>
                <a:tab pos="2420938" algn="l"/>
              </a:tabLst>
            </a:pPr>
            <a:r>
              <a:rPr lang="en-US" sz="1740" b="1" dirty="0">
                <a:latin typeface="Arial" panose="020B0604020202020204" pitchFamily="34" charset="0"/>
                <a:cs typeface="Arial" panose="020B0604020202020204" pitchFamily="34" charset="0"/>
              </a:rPr>
              <a:t>A03.3</a:t>
            </a:r>
            <a:r>
              <a:rPr lang="en-US" sz="1740" dirty="0">
                <a:latin typeface="Arial" panose="020B0604020202020204" pitchFamily="34" charset="0"/>
                <a:cs typeface="Arial" panose="020B0604020202020204" pitchFamily="34" charset="0"/>
              </a:rPr>
              <a:t> Observing, measuring and recording</a:t>
            </a:r>
          </a:p>
          <a:p>
            <a:pPr marL="723900" indent="-342900">
              <a:buClr>
                <a:srgbClr val="C00000"/>
              </a:buClr>
              <a:buSzPct val="100000"/>
              <a:buFont typeface="Wingdings" panose="05000000000000000000" pitchFamily="2" charset="2"/>
              <a:buChar char="§"/>
              <a:tabLst>
                <a:tab pos="2420938" algn="l"/>
              </a:tabLst>
            </a:pPr>
            <a:r>
              <a:rPr lang="en-US" sz="1740" b="1" dirty="0">
                <a:latin typeface="Arial" panose="020B0604020202020204" pitchFamily="34" charset="0"/>
                <a:cs typeface="Arial" panose="020B0604020202020204" pitchFamily="34" charset="0"/>
              </a:rPr>
              <a:t>A03.4</a:t>
            </a:r>
            <a:r>
              <a:rPr lang="en-US" sz="1740" dirty="0">
                <a:latin typeface="Arial" panose="020B0604020202020204" pitchFamily="34" charset="0"/>
                <a:cs typeface="Arial" panose="020B0604020202020204" pitchFamily="34" charset="0"/>
              </a:rPr>
              <a:t> Interpreting and evaluating observations and data</a:t>
            </a:r>
          </a:p>
          <a:p>
            <a:pPr marL="342900" indent="-342900">
              <a:buClr>
                <a:srgbClr val="C00000"/>
              </a:buClr>
              <a:buSzPct val="80000"/>
              <a:buFont typeface="Arial" panose="020B0604020202020204" pitchFamily="34" charset="0"/>
              <a:buChar char="►"/>
              <a:tabLst>
                <a:tab pos="2420938" algn="l"/>
              </a:tabLst>
            </a:pPr>
            <a:r>
              <a:rPr lang="en-US" sz="1740" dirty="0">
                <a:latin typeface="Arial" panose="020B0604020202020204" pitchFamily="34" charset="0"/>
                <a:cs typeface="Arial" panose="020B0604020202020204" pitchFamily="34" charset="0"/>
              </a:rPr>
              <a:t>Wear eye protection if </a:t>
            </a:r>
            <a:r>
              <a:rPr lang="en-US" sz="1740" dirty="0" smtClean="0">
                <a:latin typeface="Arial" panose="020B0604020202020204" pitchFamily="34" charset="0"/>
                <a:cs typeface="Arial" panose="020B0604020202020204" pitchFamily="34" charset="0"/>
              </a:rPr>
              <a:t>available. Whichever </a:t>
            </a:r>
            <a:r>
              <a:rPr lang="en-US" sz="1740" dirty="0">
                <a:latin typeface="Arial" panose="020B0604020202020204" pitchFamily="34" charset="0"/>
                <a:cs typeface="Arial" panose="020B0604020202020204" pitchFamily="34" charset="0"/>
              </a:rPr>
              <a:t>methods you use, do not let </a:t>
            </a:r>
            <a:r>
              <a:rPr lang="en-US" sz="1740" dirty="0" smtClean="0">
                <a:latin typeface="Arial" panose="020B0604020202020204" pitchFamily="34" charset="0"/>
                <a:cs typeface="Arial" panose="020B0604020202020204" pitchFamily="34" charset="0"/>
              </a:rPr>
              <a:t>the enzymes </a:t>
            </a:r>
            <a:r>
              <a:rPr lang="en-US" sz="1740" dirty="0">
                <a:latin typeface="Arial" panose="020B0604020202020204" pitchFamily="34" charset="0"/>
                <a:cs typeface="Arial" panose="020B0604020202020204" pitchFamily="34" charset="0"/>
              </a:rPr>
              <a:t>come into contact with your hands </a:t>
            </a:r>
            <a:r>
              <a:rPr lang="en-US" sz="1740" dirty="0" smtClean="0">
                <a:latin typeface="Arial" panose="020B0604020202020204" pitchFamily="34" charset="0"/>
                <a:cs typeface="Arial" panose="020B0604020202020204" pitchFamily="34" charset="0"/>
              </a:rPr>
              <a:t>any more </a:t>
            </a:r>
            <a:r>
              <a:rPr lang="en-US" sz="1740" dirty="0">
                <a:latin typeface="Arial" panose="020B0604020202020204" pitchFamily="34" charset="0"/>
                <a:cs typeface="Arial" panose="020B0604020202020204" pitchFamily="34" charset="0"/>
              </a:rPr>
              <a:t>than necessary. Remember, you </a:t>
            </a:r>
            <a:r>
              <a:rPr lang="en-US" sz="1740" dirty="0" smtClean="0">
                <a:latin typeface="Arial" panose="020B0604020202020204" pitchFamily="34" charset="0"/>
                <a:cs typeface="Arial" panose="020B0604020202020204" pitchFamily="34" charset="0"/>
              </a:rPr>
              <a:t>contain a </a:t>
            </a:r>
            <a:r>
              <a:rPr lang="en-US" sz="1740" dirty="0">
                <a:latin typeface="Arial" panose="020B0604020202020204" pitchFamily="34" charset="0"/>
                <a:cs typeface="Arial" panose="020B0604020202020204" pitchFamily="34" charset="0"/>
              </a:rPr>
              <a:t>lot of protein and fat! If you do get the </a:t>
            </a:r>
            <a:r>
              <a:rPr lang="en-US" sz="1740" dirty="0" smtClean="0">
                <a:latin typeface="Arial" panose="020B0604020202020204" pitchFamily="34" charset="0"/>
                <a:cs typeface="Arial" panose="020B0604020202020204" pitchFamily="34" charset="0"/>
              </a:rPr>
              <a:t>powders on </a:t>
            </a:r>
            <a:r>
              <a:rPr lang="en-US" sz="1740" dirty="0">
                <a:latin typeface="Arial" panose="020B0604020202020204" pitchFamily="34" charset="0"/>
                <a:cs typeface="Arial" panose="020B0604020202020204" pitchFamily="34" charset="0"/>
              </a:rPr>
              <a:t>your skin, wash with plenty of water.</a:t>
            </a:r>
          </a:p>
          <a:p>
            <a:pPr marL="342900" indent="-342900">
              <a:buClr>
                <a:srgbClr val="C00000"/>
              </a:buClr>
              <a:buSzPct val="80000"/>
              <a:buFont typeface="Arial" panose="020B0604020202020204" pitchFamily="34" charset="0"/>
              <a:buChar char="►"/>
              <a:tabLst>
                <a:tab pos="2420938" algn="l"/>
              </a:tabLst>
            </a:pPr>
            <a:r>
              <a:rPr lang="en-US" sz="1740" dirty="0">
                <a:latin typeface="Arial" panose="020B0604020202020204" pitchFamily="34" charset="0"/>
                <a:cs typeface="Arial" panose="020B0604020202020204" pitchFamily="34" charset="0"/>
              </a:rPr>
              <a:t>Design and carry out an experiment to test one </a:t>
            </a:r>
            <a:r>
              <a:rPr lang="en-US" sz="1740" dirty="0" smtClean="0">
                <a:latin typeface="Arial" panose="020B0604020202020204" pitchFamily="34" charset="0"/>
                <a:cs typeface="Arial" panose="020B0604020202020204" pitchFamily="34" charset="0"/>
              </a:rPr>
              <a:t>or more </a:t>
            </a:r>
            <a:r>
              <a:rPr lang="en-US" sz="1740" dirty="0">
                <a:latin typeface="Arial" panose="020B0604020202020204" pitchFamily="34" charset="0"/>
                <a:cs typeface="Arial" panose="020B0604020202020204" pitchFamily="34" charset="0"/>
              </a:rPr>
              <a:t>of the hypotheses listed.</a:t>
            </a:r>
          </a:p>
          <a:p>
            <a:pPr marL="811213" indent="-371475">
              <a:buClr>
                <a:srgbClr val="C00000"/>
              </a:buClr>
              <a:buSzPct val="100000"/>
              <a:buFont typeface="+mj-lt"/>
              <a:buAutoNum type="alphaLcParenR"/>
              <a:tabLst>
                <a:tab pos="2420938" algn="l"/>
              </a:tabLst>
            </a:pPr>
            <a:r>
              <a:rPr lang="en-US" sz="1740" dirty="0" smtClean="0">
                <a:latin typeface="Arial" panose="020B0604020202020204" pitchFamily="34" charset="0"/>
                <a:cs typeface="Arial" panose="020B0604020202020204" pitchFamily="34" charset="0"/>
              </a:rPr>
              <a:t>A </a:t>
            </a:r>
            <a:r>
              <a:rPr lang="en-US" sz="1740" dirty="0">
                <a:latin typeface="Arial" panose="020B0604020202020204" pitchFamily="34" charset="0"/>
                <a:cs typeface="Arial" panose="020B0604020202020204" pitchFamily="34" charset="0"/>
              </a:rPr>
              <a:t>biological washing powder removes </a:t>
            </a:r>
            <a:r>
              <a:rPr lang="en-US" sz="1740" dirty="0" smtClean="0">
                <a:latin typeface="Arial" panose="020B0604020202020204" pitchFamily="34" charset="0"/>
                <a:cs typeface="Arial" panose="020B0604020202020204" pitchFamily="34" charset="0"/>
              </a:rPr>
              <a:t>egg stains </a:t>
            </a:r>
            <a:r>
              <a:rPr lang="en-US" sz="1740" dirty="0">
                <a:latin typeface="Arial" panose="020B0604020202020204" pitchFamily="34" charset="0"/>
                <a:cs typeface="Arial" panose="020B0604020202020204" pitchFamily="34" charset="0"/>
              </a:rPr>
              <a:t>from fabric better than a </a:t>
            </a:r>
            <a:r>
              <a:rPr lang="en-US" sz="1740" dirty="0" smtClean="0">
                <a:latin typeface="Arial" panose="020B0604020202020204" pitchFamily="34" charset="0"/>
                <a:cs typeface="Arial" panose="020B0604020202020204" pitchFamily="34" charset="0"/>
              </a:rPr>
              <a:t>non-biological washing </a:t>
            </a:r>
            <a:r>
              <a:rPr lang="en-US" sz="1740" dirty="0">
                <a:latin typeface="Arial" panose="020B0604020202020204" pitchFamily="34" charset="0"/>
                <a:cs typeface="Arial" panose="020B0604020202020204" pitchFamily="34" charset="0"/>
              </a:rPr>
              <a:t>powder.</a:t>
            </a:r>
          </a:p>
          <a:p>
            <a:pPr marL="811213" indent="-371475">
              <a:buClr>
                <a:srgbClr val="C00000"/>
              </a:buClr>
              <a:buSzPct val="100000"/>
              <a:buFont typeface="+mj-lt"/>
              <a:buAutoNum type="alphaLcParenR"/>
              <a:tabLst>
                <a:tab pos="2420938" algn="l"/>
              </a:tabLst>
            </a:pPr>
            <a:r>
              <a:rPr lang="en-US" sz="1740" dirty="0" smtClean="0">
                <a:latin typeface="Arial" panose="020B0604020202020204" pitchFamily="34" charset="0"/>
                <a:cs typeface="Arial" panose="020B0604020202020204" pitchFamily="34" charset="0"/>
              </a:rPr>
              <a:t>The </a:t>
            </a:r>
            <a:r>
              <a:rPr lang="en-US" sz="1740" dirty="0">
                <a:latin typeface="Arial" panose="020B0604020202020204" pitchFamily="34" charset="0"/>
                <a:cs typeface="Arial" panose="020B0604020202020204" pitchFamily="34" charset="0"/>
              </a:rPr>
              <a:t>optimum temperature for </a:t>
            </a:r>
            <a:r>
              <a:rPr lang="en-US" sz="1740" dirty="0" smtClean="0">
                <a:latin typeface="Arial" panose="020B0604020202020204" pitchFamily="34" charset="0"/>
                <a:cs typeface="Arial" panose="020B0604020202020204" pitchFamily="34" charset="0"/>
              </a:rPr>
              <a:t>biological washing </a:t>
            </a:r>
            <a:r>
              <a:rPr lang="en-US" sz="1740" dirty="0">
                <a:latin typeface="Arial" panose="020B0604020202020204" pitchFamily="34" charset="0"/>
                <a:cs typeface="Arial" panose="020B0604020202020204" pitchFamily="34" charset="0"/>
              </a:rPr>
              <a:t>powders is lower than that </a:t>
            </a:r>
            <a:r>
              <a:rPr lang="en-US" sz="1740" dirty="0" smtClean="0">
                <a:latin typeface="Arial" panose="020B0604020202020204" pitchFamily="34" charset="0"/>
                <a:cs typeface="Arial" panose="020B0604020202020204" pitchFamily="34" charset="0"/>
              </a:rPr>
              <a:t>for non-biological </a:t>
            </a:r>
            <a:r>
              <a:rPr lang="en-US" sz="1740" dirty="0">
                <a:latin typeface="Arial" panose="020B0604020202020204" pitchFamily="34" charset="0"/>
                <a:cs typeface="Arial" panose="020B0604020202020204" pitchFamily="34" charset="0"/>
              </a:rPr>
              <a:t>washing powders,</a:t>
            </a:r>
          </a:p>
          <a:p>
            <a:pPr marL="811213" indent="-371475">
              <a:buClr>
                <a:srgbClr val="C00000"/>
              </a:buClr>
              <a:buSzPct val="100000"/>
              <a:buFont typeface="+mj-lt"/>
              <a:buAutoNum type="alphaLcParenR"/>
              <a:tabLst>
                <a:tab pos="2420938" algn="l"/>
              </a:tabLst>
            </a:pPr>
            <a:r>
              <a:rPr lang="en-US" sz="1740" dirty="0" smtClean="0">
                <a:latin typeface="Arial" panose="020B0604020202020204" pitchFamily="34" charset="0"/>
                <a:cs typeface="Arial" panose="020B0604020202020204" pitchFamily="34" charset="0"/>
              </a:rPr>
              <a:t>Lipases </a:t>
            </a:r>
            <a:r>
              <a:rPr lang="en-US" sz="1740" dirty="0">
                <a:latin typeface="Arial" panose="020B0604020202020204" pitchFamily="34" charset="0"/>
                <a:cs typeface="Arial" panose="020B0604020202020204" pitchFamily="34" charset="0"/>
              </a:rPr>
              <a:t>- enzymes which digest fats - help </a:t>
            </a:r>
            <a:r>
              <a:rPr lang="en-US" sz="1740" dirty="0" smtClean="0">
                <a:latin typeface="Arial" panose="020B0604020202020204" pitchFamily="34" charset="0"/>
                <a:cs typeface="Arial" panose="020B0604020202020204" pitchFamily="34" charset="0"/>
              </a:rPr>
              <a:t>to remove </a:t>
            </a:r>
            <a:r>
              <a:rPr lang="en-US" sz="1740" dirty="0">
                <a:latin typeface="Arial" panose="020B0604020202020204" pitchFamily="34" charset="0"/>
                <a:cs typeface="Arial" panose="020B0604020202020204" pitchFamily="34" charset="0"/>
              </a:rPr>
              <a:t>grease stains from fabrics.</a:t>
            </a:r>
          </a:p>
          <a:p>
            <a:pPr marL="342900" indent="-342900">
              <a:buClr>
                <a:srgbClr val="C00000"/>
              </a:buClr>
              <a:buSzPct val="80000"/>
              <a:buFont typeface="Arial" panose="020B0604020202020204" pitchFamily="34" charset="0"/>
              <a:buChar char="►"/>
              <a:tabLst>
                <a:tab pos="2420938" algn="l"/>
              </a:tabLst>
            </a:pPr>
            <a:r>
              <a:rPr lang="en-US" sz="1740" dirty="0">
                <a:latin typeface="Arial" panose="020B0604020202020204" pitchFamily="34" charset="0"/>
                <a:cs typeface="Arial" panose="020B0604020202020204" pitchFamily="34" charset="0"/>
              </a:rPr>
              <a:t>If you want to test the protease-containing </a:t>
            </a:r>
            <a:r>
              <a:rPr lang="en-US" sz="1740" dirty="0" smtClean="0">
                <a:latin typeface="Arial" panose="020B0604020202020204" pitchFamily="34" charset="0"/>
                <a:cs typeface="Arial" panose="020B0604020202020204" pitchFamily="34" charset="0"/>
              </a:rPr>
              <a:t>powders on </a:t>
            </a:r>
            <a:r>
              <a:rPr lang="en-US" sz="1740" dirty="0">
                <a:latin typeface="Arial" panose="020B0604020202020204" pitchFamily="34" charset="0"/>
                <a:cs typeface="Arial" panose="020B0604020202020204" pitchFamily="34" charset="0"/>
              </a:rPr>
              <a:t>fabrics, you could first stain the fabrics with </a:t>
            </a:r>
            <a:r>
              <a:rPr lang="en-US" sz="1740" dirty="0" smtClean="0">
                <a:latin typeface="Arial" panose="020B0604020202020204" pitchFamily="34" charset="0"/>
                <a:cs typeface="Arial" panose="020B0604020202020204" pitchFamily="34" charset="0"/>
              </a:rPr>
              <a:t>a protein-containing </a:t>
            </a:r>
            <a:r>
              <a:rPr lang="en-US" sz="1740" dirty="0">
                <a:latin typeface="Arial" panose="020B0604020202020204" pitchFamily="34" charset="0"/>
                <a:cs typeface="Arial" panose="020B0604020202020204" pitchFamily="34" charset="0"/>
              </a:rPr>
              <a:t>stain such as </a:t>
            </a:r>
            <a:r>
              <a:rPr lang="en-US" sz="1740" dirty="0" smtClean="0">
                <a:latin typeface="Arial" panose="020B0604020202020204" pitchFamily="34" charset="0"/>
                <a:cs typeface="Arial" panose="020B0604020202020204" pitchFamily="34" charset="0"/>
              </a:rPr>
              <a:t>egg.</a:t>
            </a:r>
          </a:p>
          <a:p>
            <a:pPr marL="342900" indent="-342900">
              <a:buClr>
                <a:srgbClr val="C00000"/>
              </a:buClr>
              <a:buSzPct val="80000"/>
              <a:buFont typeface="Arial" panose="020B0604020202020204" pitchFamily="34" charset="0"/>
              <a:buChar char="►"/>
              <a:tabLst>
                <a:tab pos="2420938" algn="l"/>
              </a:tabLst>
            </a:pPr>
            <a:r>
              <a:rPr lang="en-US" sz="1740" dirty="0" smtClean="0">
                <a:latin typeface="Arial" panose="020B0604020202020204" pitchFamily="34" charset="0"/>
                <a:cs typeface="Arial" panose="020B0604020202020204" pitchFamily="34" charset="0"/>
              </a:rPr>
              <a:t>Your </a:t>
            </a:r>
            <a:r>
              <a:rPr lang="en-US" sz="1740" dirty="0">
                <a:latin typeface="Arial" panose="020B0604020202020204" pitchFamily="34" charset="0"/>
                <a:cs typeface="Arial" panose="020B0604020202020204" pitchFamily="34" charset="0"/>
              </a:rPr>
              <a:t>teacher will suggest suitable amounts </a:t>
            </a:r>
            <a:r>
              <a:rPr lang="en-US" sz="1740" dirty="0" smtClean="0">
                <a:latin typeface="Arial" panose="020B0604020202020204" pitchFamily="34" charset="0"/>
                <a:cs typeface="Arial" panose="020B0604020202020204" pitchFamily="34" charset="0"/>
              </a:rPr>
              <a:t>of enzymes </a:t>
            </a:r>
            <a:r>
              <a:rPr lang="en-US" sz="1740" dirty="0">
                <a:latin typeface="Arial" panose="020B0604020202020204" pitchFamily="34" charset="0"/>
                <a:cs typeface="Arial" panose="020B0604020202020204" pitchFamily="34" charset="0"/>
              </a:rPr>
              <a:t>or washing powders to use.</a:t>
            </a:r>
          </a:p>
        </p:txBody>
      </p:sp>
      <p:sp>
        <p:nvSpPr>
          <p:cNvPr id="11" name="Oval 10"/>
          <p:cNvSpPr/>
          <p:nvPr/>
        </p:nvSpPr>
        <p:spPr>
          <a:xfrm rot="1078849">
            <a:off x="8609139" y="1026434"/>
            <a:ext cx="448183"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latin typeface="Arial" panose="020B0604020202020204" pitchFamily="34" charset="0"/>
                <a:cs typeface="Arial" panose="020B0604020202020204" pitchFamily="34" charset="0"/>
              </a:rPr>
              <a:t>A</a:t>
            </a:r>
            <a:endParaRPr lang="en-GB" sz="1400" b="1" dirty="0">
              <a:latin typeface="Arial" panose="020B0604020202020204" pitchFamily="34" charset="0"/>
              <a:cs typeface="Arial" panose="020B0604020202020204" pitchFamily="34" charset="0"/>
            </a:endParaRPr>
          </a:p>
        </p:txBody>
      </p:sp>
      <p:sp>
        <p:nvSpPr>
          <p:cNvPr id="6" name="TextBox 5">
            <a:hlinkClick r:id="rId3" action="ppaction://hlinksldjump"/>
          </p:cNvPr>
          <p:cNvSpPr txBox="1"/>
          <p:nvPr/>
        </p:nvSpPr>
        <p:spPr>
          <a:xfrm>
            <a:off x="8316416" y="1628800"/>
            <a:ext cx="607859" cy="923330"/>
          </a:xfrm>
          <a:prstGeom prst="rect">
            <a:avLst/>
          </a:prstGeom>
          <a:noFill/>
        </p:spPr>
        <p:txBody>
          <a:bodyPr wrap="none" rtlCol="0">
            <a:spAutoFit/>
          </a:bodyPr>
          <a:lstStyle/>
          <a:p>
            <a:r>
              <a:rPr lang="en-IE"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065346495"/>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21.3 – Making Use of Enzymes</a:t>
            </a:r>
            <a:endParaRPr lang="en-US" sz="4000" dirty="0"/>
          </a:p>
        </p:txBody>
      </p:sp>
      <p:sp>
        <p:nvSpPr>
          <p:cNvPr id="19" name="Round Same Side Corner Rectangle 18">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284</a:t>
            </a:r>
            <a:endParaRPr lang="en-GB" sz="960" b="1" dirty="0">
              <a:latin typeface="Arial" panose="020B0604020202020204" pitchFamily="34" charset="0"/>
              <a:cs typeface="Arial" panose="020B0604020202020204" pitchFamily="34" charset="0"/>
            </a:endParaRPr>
          </a:p>
        </p:txBody>
      </p:sp>
      <p:sp>
        <p:nvSpPr>
          <p:cNvPr id="9" name="Rectangle 8"/>
          <p:cNvSpPr/>
          <p:nvPr/>
        </p:nvSpPr>
        <p:spPr>
          <a:xfrm>
            <a:off x="179512" y="1124744"/>
            <a:ext cx="8712968" cy="5580000"/>
          </a:xfrm>
          <a:prstGeom prst="rect">
            <a:avLst/>
          </a:prstGeom>
          <a:solidFill>
            <a:srgbClr val="C1D6FF"/>
          </a:solidFill>
          <a:ln w="57150">
            <a:solidFill>
              <a:srgbClr val="002060"/>
            </a:solidFill>
          </a:ln>
        </p:spPr>
        <p:txBody>
          <a:bodyPr wrap="square">
            <a:spAutoFit/>
          </a:bodyPr>
          <a:lstStyle/>
          <a:p>
            <a:pPr>
              <a:buClr>
                <a:srgbClr val="C00000"/>
              </a:buClr>
              <a:tabLst>
                <a:tab pos="2420938" algn="l"/>
              </a:tabLst>
            </a:pPr>
            <a:r>
              <a:rPr lang="en-US" sz="1500" b="1" dirty="0" smtClean="0">
                <a:solidFill>
                  <a:srgbClr val="C00000"/>
                </a:solidFill>
                <a:latin typeface="Arial" panose="020B0604020202020204" pitchFamily="34" charset="0"/>
                <a:cs typeface="Arial" panose="020B0604020202020204" pitchFamily="34" charset="0"/>
              </a:rPr>
              <a:t>Activity 21.2</a:t>
            </a:r>
          </a:p>
          <a:p>
            <a:pPr>
              <a:buClr>
                <a:srgbClr val="C00000"/>
              </a:buClr>
              <a:buSzPct val="80000"/>
              <a:tabLst>
                <a:tab pos="2420938" algn="l"/>
              </a:tabLst>
            </a:pPr>
            <a:r>
              <a:rPr lang="en-US" sz="1500" b="1" dirty="0" smtClean="0">
                <a:latin typeface="Arial" panose="020B0604020202020204" pitchFamily="34" charset="0"/>
                <a:cs typeface="Arial" panose="020B0604020202020204" pitchFamily="34" charset="0"/>
              </a:rPr>
              <a:t>Investigating </a:t>
            </a:r>
            <a:r>
              <a:rPr lang="en-US" sz="1500" b="1" dirty="0">
                <a:latin typeface="Arial" panose="020B0604020202020204" pitchFamily="34" charset="0"/>
                <a:cs typeface="Arial" panose="020B0604020202020204" pitchFamily="34" charset="0"/>
              </a:rPr>
              <a:t>the use of pectinase in making fruit </a:t>
            </a:r>
            <a:r>
              <a:rPr lang="en-US" sz="1500" b="1" dirty="0" smtClean="0">
                <a:latin typeface="Arial" panose="020B0604020202020204" pitchFamily="34" charset="0"/>
                <a:cs typeface="Arial" panose="020B0604020202020204" pitchFamily="34" charset="0"/>
              </a:rPr>
              <a:t>juice - Skills</a:t>
            </a:r>
            <a:endParaRPr lang="en-US" sz="1500" b="1" dirty="0">
              <a:latin typeface="Arial" panose="020B0604020202020204" pitchFamily="34" charset="0"/>
              <a:cs typeface="Arial" panose="020B0604020202020204" pitchFamily="34" charset="0"/>
            </a:endParaRPr>
          </a:p>
          <a:p>
            <a:pPr marL="723900" indent="-342900">
              <a:buClr>
                <a:srgbClr val="C00000"/>
              </a:buClr>
              <a:buSzPct val="100000"/>
              <a:buFont typeface="Wingdings" panose="05000000000000000000" pitchFamily="2" charset="2"/>
              <a:buChar char="§"/>
              <a:tabLst>
                <a:tab pos="2420938" algn="l"/>
              </a:tabLst>
            </a:pPr>
            <a:r>
              <a:rPr lang="en-US" sz="1500" b="1" dirty="0">
                <a:latin typeface="Arial" panose="020B0604020202020204" pitchFamily="34" charset="0"/>
                <a:cs typeface="Arial" panose="020B0604020202020204" pitchFamily="34" charset="0"/>
              </a:rPr>
              <a:t>A03.1 </a:t>
            </a:r>
            <a:r>
              <a:rPr lang="en-US" sz="1500" dirty="0">
                <a:latin typeface="Arial" panose="020B0604020202020204" pitchFamily="34" charset="0"/>
                <a:cs typeface="Arial" panose="020B0604020202020204" pitchFamily="34" charset="0"/>
              </a:rPr>
              <a:t>Using techniques, apparatus and materials</a:t>
            </a:r>
          </a:p>
          <a:p>
            <a:pPr marL="723900" indent="-342900">
              <a:buClr>
                <a:srgbClr val="C00000"/>
              </a:buClr>
              <a:buSzPct val="100000"/>
              <a:buFont typeface="Wingdings" panose="05000000000000000000" pitchFamily="2" charset="2"/>
              <a:buChar char="§"/>
              <a:tabLst>
                <a:tab pos="2420938" algn="l"/>
              </a:tabLst>
            </a:pPr>
            <a:r>
              <a:rPr lang="en-US" sz="1500" b="1" dirty="0">
                <a:latin typeface="Arial" panose="020B0604020202020204" pitchFamily="34" charset="0"/>
                <a:cs typeface="Arial" panose="020B0604020202020204" pitchFamily="34" charset="0"/>
              </a:rPr>
              <a:t>A03.2 </a:t>
            </a:r>
            <a:r>
              <a:rPr lang="en-US" sz="1500" dirty="0">
                <a:latin typeface="Arial" panose="020B0604020202020204" pitchFamily="34" charset="0"/>
                <a:cs typeface="Arial" panose="020B0604020202020204" pitchFamily="34" charset="0"/>
              </a:rPr>
              <a:t>Planning</a:t>
            </a:r>
          </a:p>
          <a:p>
            <a:pPr marL="723900" indent="-342900">
              <a:buClr>
                <a:srgbClr val="C00000"/>
              </a:buClr>
              <a:buSzPct val="100000"/>
              <a:buFont typeface="Wingdings" panose="05000000000000000000" pitchFamily="2" charset="2"/>
              <a:buChar char="§"/>
              <a:tabLst>
                <a:tab pos="2420938" algn="l"/>
              </a:tabLst>
            </a:pPr>
            <a:r>
              <a:rPr lang="en-US" sz="1500" b="1" dirty="0">
                <a:latin typeface="Arial" panose="020B0604020202020204" pitchFamily="34" charset="0"/>
                <a:cs typeface="Arial" panose="020B0604020202020204" pitchFamily="34" charset="0"/>
              </a:rPr>
              <a:t>A03.3 </a:t>
            </a:r>
            <a:r>
              <a:rPr lang="en-US" sz="1500" dirty="0">
                <a:latin typeface="Arial" panose="020B0604020202020204" pitchFamily="34" charset="0"/>
                <a:cs typeface="Arial" panose="020B0604020202020204" pitchFamily="34" charset="0"/>
              </a:rPr>
              <a:t>Observing, measuring and recording</a:t>
            </a:r>
          </a:p>
          <a:p>
            <a:pPr marL="723900" indent="-342900">
              <a:buClr>
                <a:srgbClr val="C00000"/>
              </a:buClr>
              <a:buSzPct val="100000"/>
              <a:buFont typeface="Wingdings" panose="05000000000000000000" pitchFamily="2" charset="2"/>
              <a:buChar char="§"/>
              <a:tabLst>
                <a:tab pos="2420938" algn="l"/>
              </a:tabLst>
            </a:pPr>
            <a:r>
              <a:rPr lang="en-US" sz="1500" b="1" dirty="0">
                <a:latin typeface="Arial" panose="020B0604020202020204" pitchFamily="34" charset="0"/>
                <a:cs typeface="Arial" panose="020B0604020202020204" pitchFamily="34" charset="0"/>
              </a:rPr>
              <a:t>A03.4 </a:t>
            </a:r>
            <a:r>
              <a:rPr lang="en-US" sz="1500" dirty="0">
                <a:latin typeface="Arial" panose="020B0604020202020204" pitchFamily="34" charset="0"/>
                <a:cs typeface="Arial" panose="020B0604020202020204" pitchFamily="34" charset="0"/>
              </a:rPr>
              <a:t>Interpreting and evaluating observations and data</a:t>
            </a:r>
          </a:p>
          <a:p>
            <a:pPr marL="723900" indent="-342900">
              <a:buClr>
                <a:srgbClr val="C00000"/>
              </a:buClr>
              <a:buSzPct val="100000"/>
              <a:buFont typeface="Wingdings" panose="05000000000000000000" pitchFamily="2" charset="2"/>
              <a:buChar char="§"/>
              <a:tabLst>
                <a:tab pos="2420938" algn="l"/>
              </a:tabLst>
            </a:pPr>
            <a:r>
              <a:rPr lang="en-US" sz="1500" b="1" dirty="0">
                <a:latin typeface="Arial" panose="020B0604020202020204" pitchFamily="34" charset="0"/>
                <a:cs typeface="Arial" panose="020B0604020202020204" pitchFamily="34" charset="0"/>
              </a:rPr>
              <a:t>A03.5 </a:t>
            </a:r>
            <a:r>
              <a:rPr lang="en-US" sz="1500" dirty="0">
                <a:latin typeface="Arial" panose="020B0604020202020204" pitchFamily="34" charset="0"/>
                <a:cs typeface="Arial" panose="020B0604020202020204" pitchFamily="34" charset="0"/>
              </a:rPr>
              <a:t>Evaluating methods</a:t>
            </a:r>
          </a:p>
          <a:p>
            <a:pPr marL="342900" indent="-342900">
              <a:buClr>
                <a:srgbClr val="C00000"/>
              </a:buClr>
              <a:buSzPct val="80000"/>
              <a:buFont typeface="Arial" panose="020B0604020202020204" pitchFamily="34" charset="0"/>
              <a:buChar char="►"/>
              <a:tabLst>
                <a:tab pos="2420938" algn="l"/>
              </a:tabLst>
            </a:pPr>
            <a:r>
              <a:rPr lang="en-US" sz="1500" dirty="0" smtClean="0">
                <a:latin typeface="Arial" panose="020B0604020202020204" pitchFamily="34" charset="0"/>
                <a:cs typeface="Arial" panose="020B0604020202020204" pitchFamily="34" charset="0"/>
              </a:rPr>
              <a:t>Take </a:t>
            </a:r>
            <a:r>
              <a:rPr lang="en-US" sz="1500" dirty="0">
                <a:latin typeface="Arial" panose="020B0604020202020204" pitchFamily="34" charset="0"/>
                <a:cs typeface="Arial" panose="020B0604020202020204" pitchFamily="34" charset="0"/>
              </a:rPr>
              <a:t>care if using a sharp blade to cut the </a:t>
            </a:r>
            <a:r>
              <a:rPr lang="en-US" sz="1500" dirty="0" smtClean="0">
                <a:latin typeface="Arial" panose="020B0604020202020204" pitchFamily="34" charset="0"/>
                <a:cs typeface="Arial" panose="020B0604020202020204" pitchFamily="34" charset="0"/>
              </a:rPr>
              <a:t>fruit. Since </a:t>
            </a:r>
            <a:r>
              <a:rPr lang="en-US" sz="1500" dirty="0">
                <a:latin typeface="Arial" panose="020B0604020202020204" pitchFamily="34" charset="0"/>
                <a:cs typeface="Arial" panose="020B0604020202020204" pitchFamily="34" charset="0"/>
              </a:rPr>
              <a:t>you are doing this investigation in </a:t>
            </a:r>
            <a:r>
              <a:rPr lang="en-US" sz="1500" dirty="0" smtClean="0">
                <a:latin typeface="Arial" panose="020B0604020202020204" pitchFamily="34" charset="0"/>
                <a:cs typeface="Arial" panose="020B0604020202020204" pitchFamily="34" charset="0"/>
              </a:rPr>
              <a:t>a laboratory</a:t>
            </a:r>
            <a:r>
              <a:rPr lang="en-US" sz="1500" dirty="0">
                <a:latin typeface="Arial" panose="020B0604020202020204" pitchFamily="34" charset="0"/>
                <a:cs typeface="Arial" panose="020B0604020202020204" pitchFamily="34" charset="0"/>
              </a:rPr>
              <a:t>, and because the pectinase you </a:t>
            </a:r>
            <a:r>
              <a:rPr lang="en-US" sz="1500" dirty="0" smtClean="0">
                <a:latin typeface="Arial" panose="020B0604020202020204" pitchFamily="34" charset="0"/>
                <a:cs typeface="Arial" panose="020B0604020202020204" pitchFamily="34" charset="0"/>
              </a:rPr>
              <a:t>use may </a:t>
            </a:r>
            <a:r>
              <a:rPr lang="en-US" sz="1500" dirty="0">
                <a:latin typeface="Arial" panose="020B0604020202020204" pitchFamily="34" charset="0"/>
                <a:cs typeface="Arial" panose="020B0604020202020204" pitchFamily="34" charset="0"/>
              </a:rPr>
              <a:t>not be food grade, you must not taste </a:t>
            </a:r>
            <a:r>
              <a:rPr lang="en-US" sz="1500" dirty="0" smtClean="0">
                <a:latin typeface="Arial" panose="020B0604020202020204" pitchFamily="34" charset="0"/>
                <a:cs typeface="Arial" panose="020B0604020202020204" pitchFamily="34" charset="0"/>
              </a:rPr>
              <a:t>the fruit </a:t>
            </a:r>
            <a:r>
              <a:rPr lang="en-US" sz="1500" dirty="0">
                <a:latin typeface="Arial" panose="020B0604020202020204" pitchFamily="34" charset="0"/>
                <a:cs typeface="Arial" panose="020B0604020202020204" pitchFamily="34" charset="0"/>
              </a:rPr>
              <a:t>juice you make.</a:t>
            </a:r>
          </a:p>
          <a:p>
            <a:pPr marL="342900" indent="-342900">
              <a:buClr>
                <a:srgbClr val="C00000"/>
              </a:buClr>
              <a:buSzPct val="80000"/>
              <a:buFont typeface="Arial" panose="020B0604020202020204" pitchFamily="34" charset="0"/>
              <a:buChar char="►"/>
              <a:tabLst>
                <a:tab pos="2420938" algn="l"/>
              </a:tabLst>
            </a:pPr>
            <a:r>
              <a:rPr lang="en-US" sz="1500" dirty="0">
                <a:latin typeface="Arial" panose="020B0604020202020204" pitchFamily="34" charset="0"/>
                <a:cs typeface="Arial" panose="020B0604020202020204" pitchFamily="34" charset="0"/>
              </a:rPr>
              <a:t>Design and carry out an experiment to test one </a:t>
            </a:r>
            <a:r>
              <a:rPr lang="en-US" sz="1500" dirty="0" smtClean="0">
                <a:latin typeface="Arial" panose="020B0604020202020204" pitchFamily="34" charset="0"/>
                <a:cs typeface="Arial" panose="020B0604020202020204" pitchFamily="34" charset="0"/>
              </a:rPr>
              <a:t>of the </a:t>
            </a:r>
            <a:r>
              <a:rPr lang="en-US" sz="1500" dirty="0">
                <a:latin typeface="Arial" panose="020B0604020202020204" pitchFamily="34" charset="0"/>
                <a:cs typeface="Arial" panose="020B0604020202020204" pitchFamily="34" charset="0"/>
              </a:rPr>
              <a:t>hypotheses listed.</a:t>
            </a:r>
          </a:p>
          <a:p>
            <a:pPr marL="342900" indent="-342900">
              <a:buClr>
                <a:srgbClr val="C00000"/>
              </a:buClr>
              <a:buSzPct val="80000"/>
              <a:buFont typeface="Arial" panose="020B0604020202020204" pitchFamily="34" charset="0"/>
              <a:buChar char="►"/>
              <a:tabLst>
                <a:tab pos="2420938" algn="l"/>
              </a:tabLst>
            </a:pPr>
            <a:r>
              <a:rPr lang="en-US" sz="1500" dirty="0">
                <a:latin typeface="Arial" panose="020B0604020202020204" pitchFamily="34" charset="0"/>
                <a:cs typeface="Arial" panose="020B0604020202020204" pitchFamily="34" charset="0"/>
              </a:rPr>
              <a:t>Your teacher will suggest suitable amounts </a:t>
            </a:r>
            <a:r>
              <a:rPr lang="en-US" sz="1500" dirty="0" smtClean="0">
                <a:latin typeface="Arial" panose="020B0604020202020204" pitchFamily="34" charset="0"/>
                <a:cs typeface="Arial" panose="020B0604020202020204" pitchFamily="34" charset="0"/>
              </a:rPr>
              <a:t>of pectinase </a:t>
            </a:r>
            <a:r>
              <a:rPr lang="en-US" sz="1500" dirty="0">
                <a:latin typeface="Arial" panose="020B0604020202020204" pitchFamily="34" charset="0"/>
                <a:cs typeface="Arial" panose="020B0604020202020204" pitchFamily="34" charset="0"/>
              </a:rPr>
              <a:t>to use.</a:t>
            </a:r>
          </a:p>
          <a:p>
            <a:pPr marL="811213" indent="-342900">
              <a:buClr>
                <a:srgbClr val="C00000"/>
              </a:buClr>
              <a:buSzPct val="100000"/>
              <a:buFont typeface="+mj-lt"/>
              <a:buAutoNum type="alphaLcParenR"/>
              <a:tabLst>
                <a:tab pos="2420938" algn="l"/>
              </a:tabLst>
            </a:pPr>
            <a:r>
              <a:rPr lang="en-US" sz="1500" dirty="0" smtClean="0">
                <a:latin typeface="Arial" panose="020B0604020202020204" pitchFamily="34" charset="0"/>
                <a:cs typeface="Arial" panose="020B0604020202020204" pitchFamily="34" charset="0"/>
              </a:rPr>
              <a:t>You </a:t>
            </a:r>
            <a:r>
              <a:rPr lang="en-US" sz="1500" dirty="0">
                <a:latin typeface="Arial" panose="020B0604020202020204" pitchFamily="34" charset="0"/>
                <a:cs typeface="Arial" panose="020B0604020202020204" pitchFamily="34" charset="0"/>
              </a:rPr>
              <a:t>can extract more juice if you add </a:t>
            </a:r>
            <a:r>
              <a:rPr lang="en-US" sz="1500" dirty="0" smtClean="0">
                <a:latin typeface="Arial" panose="020B0604020202020204" pitchFamily="34" charset="0"/>
                <a:cs typeface="Arial" panose="020B0604020202020204" pitchFamily="34" charset="0"/>
              </a:rPr>
              <a:t>pectinase to </a:t>
            </a:r>
            <a:r>
              <a:rPr lang="en-US" sz="1500" dirty="0">
                <a:latin typeface="Arial" panose="020B0604020202020204" pitchFamily="34" charset="0"/>
                <a:cs typeface="Arial" panose="020B0604020202020204" pitchFamily="34" charset="0"/>
              </a:rPr>
              <a:t>the fruit than if you do not.</a:t>
            </a:r>
          </a:p>
          <a:p>
            <a:pPr marL="811213" indent="-342900">
              <a:buClr>
                <a:srgbClr val="C00000"/>
              </a:buClr>
              <a:buSzPct val="100000"/>
              <a:buFont typeface="+mj-lt"/>
              <a:buAutoNum type="alphaLcParenR"/>
              <a:tabLst>
                <a:tab pos="2420938" algn="l"/>
              </a:tabLst>
            </a:pPr>
            <a:r>
              <a:rPr lang="en-US" sz="1500" dirty="0" smtClean="0">
                <a:latin typeface="Arial" panose="020B0604020202020204" pitchFamily="34" charset="0"/>
                <a:cs typeface="Arial" panose="020B0604020202020204" pitchFamily="34" charset="0"/>
              </a:rPr>
              <a:t>Juice </a:t>
            </a:r>
            <a:r>
              <a:rPr lang="en-US" sz="1500" dirty="0">
                <a:latin typeface="Arial" panose="020B0604020202020204" pitchFamily="34" charset="0"/>
                <a:cs typeface="Arial" panose="020B0604020202020204" pitchFamily="34" charset="0"/>
              </a:rPr>
              <a:t>is extracted more quickly if pectinase </a:t>
            </a:r>
            <a:r>
              <a:rPr lang="en-US" sz="1500" dirty="0" smtClean="0">
                <a:latin typeface="Arial" panose="020B0604020202020204" pitchFamily="34" charset="0"/>
                <a:cs typeface="Arial" panose="020B0604020202020204" pitchFamily="34" charset="0"/>
              </a:rPr>
              <a:t>is added </a:t>
            </a:r>
            <a:r>
              <a:rPr lang="en-US" sz="1500" dirty="0">
                <a:latin typeface="Arial" panose="020B0604020202020204" pitchFamily="34" charset="0"/>
                <a:cs typeface="Arial" panose="020B0604020202020204" pitchFamily="34" charset="0"/>
              </a:rPr>
              <a:t>to the fruit than if it is not.</a:t>
            </a:r>
          </a:p>
          <a:p>
            <a:pPr marL="811213" indent="-342900">
              <a:buClr>
                <a:srgbClr val="C00000"/>
              </a:buClr>
              <a:buSzPct val="100000"/>
              <a:buFont typeface="+mj-lt"/>
              <a:buAutoNum type="alphaLcParenR"/>
              <a:tabLst>
                <a:tab pos="2420938" algn="l"/>
              </a:tabLst>
            </a:pPr>
            <a:r>
              <a:rPr lang="en-US" sz="1500" dirty="0" smtClean="0">
                <a:latin typeface="Arial" panose="020B0604020202020204" pitchFamily="34" charset="0"/>
                <a:cs typeface="Arial" panose="020B0604020202020204" pitchFamily="34" charset="0"/>
              </a:rPr>
              <a:t>The </a:t>
            </a:r>
            <a:r>
              <a:rPr lang="en-US" sz="1500" dirty="0">
                <a:latin typeface="Arial" panose="020B0604020202020204" pitchFamily="34" charset="0"/>
                <a:cs typeface="Arial" panose="020B0604020202020204" pitchFamily="34" charset="0"/>
              </a:rPr>
              <a:t>effect of pectinase varies on different </a:t>
            </a:r>
            <a:r>
              <a:rPr lang="en-US" sz="1500" dirty="0" smtClean="0">
                <a:latin typeface="Arial" panose="020B0604020202020204" pitchFamily="34" charset="0"/>
                <a:cs typeface="Arial" panose="020B0604020202020204" pitchFamily="34" charset="0"/>
              </a:rPr>
              <a:t>kinds of </a:t>
            </a:r>
            <a:r>
              <a:rPr lang="en-US" sz="1500" dirty="0">
                <a:latin typeface="Arial" panose="020B0604020202020204" pitchFamily="34" charset="0"/>
                <a:cs typeface="Arial" panose="020B0604020202020204" pitchFamily="34" charset="0"/>
              </a:rPr>
              <a:t>fruit - for example, apples and pears,</a:t>
            </a:r>
          </a:p>
          <a:p>
            <a:pPr marL="811213" indent="-342900">
              <a:buClr>
                <a:srgbClr val="C00000"/>
              </a:buClr>
              <a:buSzPct val="100000"/>
              <a:buFont typeface="+mj-lt"/>
              <a:buAutoNum type="alphaLcParenR"/>
              <a:tabLst>
                <a:tab pos="2420938" algn="l"/>
              </a:tabLst>
            </a:pPr>
            <a:r>
              <a:rPr lang="en-US" sz="1500" dirty="0" smtClean="0">
                <a:latin typeface="Arial" panose="020B0604020202020204" pitchFamily="34" charset="0"/>
                <a:cs typeface="Arial" panose="020B0604020202020204" pitchFamily="34" charset="0"/>
              </a:rPr>
              <a:t>Pectinase </a:t>
            </a:r>
            <a:r>
              <a:rPr lang="en-US" sz="1500" dirty="0">
                <a:latin typeface="Arial" panose="020B0604020202020204" pitchFamily="34" charset="0"/>
                <a:cs typeface="Arial" panose="020B0604020202020204" pitchFamily="34" charset="0"/>
              </a:rPr>
              <a:t>has a greater effect on the amount </a:t>
            </a:r>
            <a:r>
              <a:rPr lang="en-US" sz="1500" dirty="0" smtClean="0">
                <a:latin typeface="Arial" panose="020B0604020202020204" pitchFamily="34" charset="0"/>
                <a:cs typeface="Arial" panose="020B0604020202020204" pitchFamily="34" charset="0"/>
              </a:rPr>
              <a:t>of juice </a:t>
            </a:r>
            <a:r>
              <a:rPr lang="en-US" sz="1500" dirty="0">
                <a:latin typeface="Arial" panose="020B0604020202020204" pitchFamily="34" charset="0"/>
                <a:cs typeface="Arial" panose="020B0604020202020204" pitchFamily="34" charset="0"/>
              </a:rPr>
              <a:t>extracted from old fruit than from </a:t>
            </a:r>
            <a:r>
              <a:rPr lang="en-US" sz="1500" dirty="0" smtClean="0">
                <a:latin typeface="Arial" panose="020B0604020202020204" pitchFamily="34" charset="0"/>
                <a:cs typeface="Arial" panose="020B0604020202020204" pitchFamily="34" charset="0"/>
              </a:rPr>
              <a:t>freshly picked </a:t>
            </a:r>
            <a:r>
              <a:rPr lang="en-US" sz="1500" dirty="0">
                <a:latin typeface="Arial" panose="020B0604020202020204" pitchFamily="34" charset="0"/>
                <a:cs typeface="Arial" panose="020B0604020202020204" pitchFamily="34" charset="0"/>
              </a:rPr>
              <a:t>fruit.</a:t>
            </a:r>
          </a:p>
          <a:p>
            <a:pPr marL="811213" indent="-342900">
              <a:buClr>
                <a:srgbClr val="C00000"/>
              </a:buClr>
              <a:buSzPct val="100000"/>
              <a:buFont typeface="+mj-lt"/>
              <a:buAutoNum type="alphaLcParenR"/>
              <a:tabLst>
                <a:tab pos="2420938" algn="l"/>
              </a:tabLst>
            </a:pPr>
            <a:r>
              <a:rPr lang="en-US" sz="1500" dirty="0" smtClean="0">
                <a:latin typeface="Arial" panose="020B0604020202020204" pitchFamily="34" charset="0"/>
                <a:cs typeface="Arial" panose="020B0604020202020204" pitchFamily="34" charset="0"/>
              </a:rPr>
              <a:t>It </a:t>
            </a:r>
            <a:r>
              <a:rPr lang="en-US" sz="1500" dirty="0">
                <a:latin typeface="Arial" panose="020B0604020202020204" pitchFamily="34" charset="0"/>
                <a:cs typeface="Arial" panose="020B0604020202020204" pitchFamily="34" charset="0"/>
              </a:rPr>
              <a:t>is more difficult to extract juice, even </a:t>
            </a:r>
            <a:r>
              <a:rPr lang="en-US" sz="1500" dirty="0" smtClean="0">
                <a:latin typeface="Arial" panose="020B0604020202020204" pitchFamily="34" charset="0"/>
                <a:cs typeface="Arial" panose="020B0604020202020204" pitchFamily="34" charset="0"/>
              </a:rPr>
              <a:t>when using </a:t>
            </a:r>
            <a:r>
              <a:rPr lang="en-US" sz="1500" dirty="0">
                <a:latin typeface="Arial" panose="020B0604020202020204" pitchFamily="34" charset="0"/>
                <a:cs typeface="Arial" panose="020B0604020202020204" pitchFamily="34" charset="0"/>
              </a:rPr>
              <a:t>pectinase, from Golden Delicious </a:t>
            </a:r>
            <a:r>
              <a:rPr lang="en-US" sz="1500" dirty="0" smtClean="0">
                <a:latin typeface="Arial" panose="020B0604020202020204" pitchFamily="34" charset="0"/>
                <a:cs typeface="Arial" panose="020B0604020202020204" pitchFamily="34" charset="0"/>
              </a:rPr>
              <a:t>apples than </a:t>
            </a:r>
            <a:r>
              <a:rPr lang="en-US" sz="1500" dirty="0">
                <a:latin typeface="Arial" panose="020B0604020202020204" pitchFamily="34" charset="0"/>
                <a:cs typeface="Arial" panose="020B0604020202020204" pitchFamily="34" charset="0"/>
              </a:rPr>
              <a:t>from other varieties,</a:t>
            </a:r>
          </a:p>
          <a:p>
            <a:pPr marL="811213" indent="-342900">
              <a:buClr>
                <a:srgbClr val="C00000"/>
              </a:buClr>
              <a:buSzPct val="100000"/>
              <a:buFont typeface="+mj-lt"/>
              <a:buAutoNum type="alphaLcParenR"/>
              <a:tabLst>
                <a:tab pos="2420938" algn="l"/>
              </a:tabLst>
            </a:pPr>
            <a:r>
              <a:rPr lang="en-US" sz="1500" dirty="0" smtClean="0">
                <a:latin typeface="Arial" panose="020B0604020202020204" pitchFamily="34" charset="0"/>
                <a:cs typeface="Arial" panose="020B0604020202020204" pitchFamily="34" charset="0"/>
              </a:rPr>
              <a:t>People </a:t>
            </a:r>
            <a:r>
              <a:rPr lang="en-US" sz="1500" dirty="0">
                <a:latin typeface="Arial" panose="020B0604020202020204" pitchFamily="34" charset="0"/>
                <a:cs typeface="Arial" panose="020B0604020202020204" pitchFamily="34" charset="0"/>
              </a:rPr>
              <a:t>cannot tell the difference between </a:t>
            </a:r>
            <a:r>
              <a:rPr lang="en-US" sz="1500" dirty="0" smtClean="0">
                <a:latin typeface="Arial" panose="020B0604020202020204" pitchFamily="34" charset="0"/>
                <a:cs typeface="Arial" panose="020B0604020202020204" pitchFamily="34" charset="0"/>
              </a:rPr>
              <a:t>the appearance </a:t>
            </a:r>
            <a:r>
              <a:rPr lang="en-US" sz="1500" dirty="0">
                <a:latin typeface="Arial" panose="020B0604020202020204" pitchFamily="34" charset="0"/>
                <a:cs typeface="Arial" panose="020B0604020202020204" pitchFamily="34" charset="0"/>
              </a:rPr>
              <a:t>of juice extracted using </a:t>
            </a:r>
            <a:r>
              <a:rPr lang="en-US" sz="1500" dirty="0" smtClean="0">
                <a:latin typeface="Arial" panose="020B0604020202020204" pitchFamily="34" charset="0"/>
                <a:cs typeface="Arial" panose="020B0604020202020204" pitchFamily="34" charset="0"/>
              </a:rPr>
              <a:t>pectinase and </a:t>
            </a:r>
            <a:r>
              <a:rPr lang="en-US" sz="1500" dirty="0">
                <a:latin typeface="Arial" panose="020B0604020202020204" pitchFamily="34" charset="0"/>
                <a:cs typeface="Arial" panose="020B0604020202020204" pitchFamily="34" charset="0"/>
              </a:rPr>
              <a:t>that of juice extracted without it.</a:t>
            </a:r>
          </a:p>
          <a:p>
            <a:pPr marL="811213" indent="-342900">
              <a:buClr>
                <a:srgbClr val="C00000"/>
              </a:buClr>
              <a:buSzPct val="100000"/>
              <a:buFont typeface="+mj-lt"/>
              <a:buAutoNum type="alphaLcParenR"/>
              <a:tabLst>
                <a:tab pos="2420938" algn="l"/>
              </a:tabLst>
            </a:pPr>
            <a:r>
              <a:rPr lang="en-US" sz="1500" dirty="0" smtClean="0">
                <a:latin typeface="Arial" panose="020B0604020202020204" pitchFamily="34" charset="0"/>
                <a:cs typeface="Arial" panose="020B0604020202020204" pitchFamily="34" charset="0"/>
              </a:rPr>
              <a:t>Pectinase </a:t>
            </a:r>
            <a:r>
              <a:rPr lang="en-US" sz="1500" dirty="0">
                <a:latin typeface="Arial" panose="020B0604020202020204" pitchFamily="34" charset="0"/>
                <a:cs typeface="Arial" panose="020B0604020202020204" pitchFamily="34" charset="0"/>
              </a:rPr>
              <a:t>added to the extracted juice can </a:t>
            </a:r>
            <a:r>
              <a:rPr lang="en-US" sz="1500" dirty="0" smtClean="0">
                <a:latin typeface="Arial" panose="020B0604020202020204" pitchFamily="34" charset="0"/>
                <a:cs typeface="Arial" panose="020B0604020202020204" pitchFamily="34" charset="0"/>
              </a:rPr>
              <a:t>make it </a:t>
            </a:r>
            <a:r>
              <a:rPr lang="en-US" sz="1500" dirty="0">
                <a:latin typeface="Arial" panose="020B0604020202020204" pitchFamily="34" charset="0"/>
                <a:cs typeface="Arial" panose="020B0604020202020204" pitchFamily="34" charset="0"/>
              </a:rPr>
              <a:t>clear.</a:t>
            </a:r>
          </a:p>
          <a:p>
            <a:pPr marL="811213" indent="-342900">
              <a:buClr>
                <a:srgbClr val="C00000"/>
              </a:buClr>
              <a:buSzPct val="100000"/>
              <a:buFont typeface="+mj-lt"/>
              <a:buAutoNum type="alphaLcParenR"/>
              <a:tabLst>
                <a:tab pos="2420938" algn="l"/>
              </a:tabLst>
            </a:pPr>
            <a:r>
              <a:rPr lang="en-US" sz="1500" dirty="0" smtClean="0">
                <a:latin typeface="Arial" panose="020B0604020202020204" pitchFamily="34" charset="0"/>
                <a:cs typeface="Arial" panose="020B0604020202020204" pitchFamily="34" charset="0"/>
              </a:rPr>
              <a:t>Pectinase </a:t>
            </a:r>
            <a:r>
              <a:rPr lang="en-US" sz="1500" dirty="0">
                <a:latin typeface="Arial" panose="020B0604020202020204" pitchFamily="34" charset="0"/>
                <a:cs typeface="Arial" panose="020B0604020202020204" pitchFamily="34" charset="0"/>
              </a:rPr>
              <a:t>has an optimum temperature,</a:t>
            </a:r>
          </a:p>
          <a:p>
            <a:pPr marL="811213" indent="-342900">
              <a:buClr>
                <a:srgbClr val="C00000"/>
              </a:buClr>
              <a:buSzPct val="100000"/>
              <a:buFont typeface="+mj-lt"/>
              <a:buAutoNum type="alphaLcParenR"/>
              <a:tabLst>
                <a:tab pos="2420938" algn="l"/>
              </a:tabLst>
            </a:pPr>
            <a:r>
              <a:rPr lang="en-US" sz="1500" dirty="0" smtClean="0">
                <a:latin typeface="Arial" panose="020B0604020202020204" pitchFamily="34" charset="0"/>
                <a:cs typeface="Arial" panose="020B0604020202020204" pitchFamily="34" charset="0"/>
              </a:rPr>
              <a:t>Bought </a:t>
            </a:r>
            <a:r>
              <a:rPr lang="en-US" sz="1500" dirty="0">
                <a:latin typeface="Arial" panose="020B0604020202020204" pitchFamily="34" charset="0"/>
                <a:cs typeface="Arial" panose="020B0604020202020204" pitchFamily="34" charset="0"/>
              </a:rPr>
              <a:t>fruit juice contains pectinase.</a:t>
            </a:r>
          </a:p>
        </p:txBody>
      </p:sp>
      <p:sp>
        <p:nvSpPr>
          <p:cNvPr id="11" name="Oval 10"/>
          <p:cNvSpPr/>
          <p:nvPr/>
        </p:nvSpPr>
        <p:spPr>
          <a:xfrm rot="1078849">
            <a:off x="8609139" y="1026434"/>
            <a:ext cx="448183"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latin typeface="Arial" panose="020B0604020202020204" pitchFamily="34" charset="0"/>
                <a:cs typeface="Arial" panose="020B0604020202020204" pitchFamily="34" charset="0"/>
              </a:rPr>
              <a:t>A</a:t>
            </a:r>
            <a:endParaRPr lang="en-GB" sz="1400" b="1" dirty="0">
              <a:latin typeface="Arial" panose="020B0604020202020204" pitchFamily="34" charset="0"/>
              <a:cs typeface="Arial" panose="020B0604020202020204" pitchFamily="34" charset="0"/>
            </a:endParaRPr>
          </a:p>
        </p:txBody>
      </p:sp>
      <p:sp>
        <p:nvSpPr>
          <p:cNvPr id="6" name="TextBox 5">
            <a:hlinkClick r:id="rId3" action="ppaction://hlinksldjump"/>
          </p:cNvPr>
          <p:cNvSpPr txBox="1"/>
          <p:nvPr/>
        </p:nvSpPr>
        <p:spPr>
          <a:xfrm>
            <a:off x="8244408" y="1700808"/>
            <a:ext cx="607859" cy="923330"/>
          </a:xfrm>
          <a:prstGeom prst="rect">
            <a:avLst/>
          </a:prstGeom>
          <a:noFill/>
        </p:spPr>
        <p:txBody>
          <a:bodyPr wrap="none" rtlCol="0">
            <a:spAutoFit/>
          </a:bodyPr>
          <a:lstStyle/>
          <a:p>
            <a:r>
              <a:rPr lang="en-IE"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822364521"/>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21.3 – Making Use of Enzymes</a:t>
            </a:r>
            <a:endParaRPr lang="en-US" sz="4000" dirty="0"/>
          </a:p>
        </p:txBody>
      </p:sp>
      <p:sp>
        <p:nvSpPr>
          <p:cNvPr id="34" name="Rectangle 33"/>
          <p:cNvSpPr/>
          <p:nvPr/>
        </p:nvSpPr>
        <p:spPr>
          <a:xfrm>
            <a:off x="179512" y="1124744"/>
            <a:ext cx="6120680" cy="5601533"/>
          </a:xfrm>
          <a:prstGeom prst="rect">
            <a:avLst/>
          </a:prstGeom>
        </p:spPr>
        <p:txBody>
          <a:bodyPr wrap="square">
            <a:spAutoFit/>
          </a:bodyPr>
          <a:lstStyle/>
          <a:p>
            <a:pPr marL="361950" indent="-355600">
              <a:buClr>
                <a:srgbClr val="0070C0"/>
              </a:buClr>
              <a:buSzPct val="80000"/>
              <a:buFont typeface="Arial" panose="020B0604020202020204" pitchFamily="34" charset="0"/>
              <a:buChar char="►"/>
            </a:pPr>
            <a:r>
              <a:rPr lang="en-US" sz="2200" b="1" dirty="0" smtClean="0">
                <a:solidFill>
                  <a:srgbClr val="C00000"/>
                </a:solidFill>
              </a:rPr>
              <a:t>Lactase</a:t>
            </a:r>
            <a:r>
              <a:rPr lang="en-US" sz="2200" dirty="0" smtClean="0">
                <a:solidFill>
                  <a:srgbClr val="C00000"/>
                </a:solidFill>
              </a:rPr>
              <a:t> </a:t>
            </a:r>
            <a:r>
              <a:rPr lang="en-US" sz="2200" dirty="0"/>
              <a:t>is an enzyme that breaks down lactose, the </a:t>
            </a:r>
            <a:r>
              <a:rPr lang="en-US" sz="2200" dirty="0" smtClean="0"/>
              <a:t>sugar found </a:t>
            </a:r>
            <a:r>
              <a:rPr lang="en-US" sz="2200" dirty="0"/>
              <a:t>in milk</a:t>
            </a:r>
            <a:r>
              <a:rPr lang="en-US" sz="2200" dirty="0" smtClean="0"/>
              <a:t>.</a:t>
            </a:r>
            <a:br>
              <a:rPr lang="en-US" sz="2200" dirty="0" smtClean="0"/>
            </a:br>
            <a:r>
              <a:rPr lang="en-US" sz="1400" dirty="0" smtClean="0">
                <a:solidFill>
                  <a:srgbClr val="FF0000"/>
                </a:solidFill>
              </a:rPr>
              <a:t/>
            </a:r>
            <a:br>
              <a:rPr lang="en-US" sz="1400" dirty="0" smtClean="0">
                <a:solidFill>
                  <a:srgbClr val="FF0000"/>
                </a:solidFill>
              </a:rPr>
            </a:br>
            <a:r>
              <a:rPr lang="en-US" sz="2200" dirty="0" smtClean="0">
                <a:solidFill>
                  <a:srgbClr val="FF0000"/>
                </a:solidFill>
              </a:rPr>
              <a:t>Lactose	            glucose </a:t>
            </a:r>
            <a:r>
              <a:rPr lang="en-US" sz="2200" dirty="0">
                <a:solidFill>
                  <a:srgbClr val="FF0000"/>
                </a:solidFill>
              </a:rPr>
              <a:t>+ </a:t>
            </a:r>
            <a:r>
              <a:rPr lang="en-US" sz="2200" dirty="0" smtClean="0">
                <a:solidFill>
                  <a:srgbClr val="FF0000"/>
                </a:solidFill>
              </a:rPr>
              <a:t>galactose</a:t>
            </a:r>
            <a:r>
              <a:rPr lang="en-US" sz="2200" dirty="0" smtClean="0"/>
              <a:t/>
            </a:r>
            <a:br>
              <a:rPr lang="en-US" sz="2200" dirty="0" smtClean="0"/>
            </a:br>
            <a:endParaRPr lang="en-US" sz="1400" dirty="0" smtClean="0"/>
          </a:p>
          <a:p>
            <a:pPr marL="361950" indent="-355600">
              <a:buClr>
                <a:srgbClr val="0070C0"/>
              </a:buClr>
              <a:buSzPct val="80000"/>
              <a:buFont typeface="Arial" panose="020B0604020202020204" pitchFamily="34" charset="0"/>
              <a:buChar char="►"/>
            </a:pPr>
            <a:r>
              <a:rPr lang="en-US" sz="2200" dirty="0"/>
              <a:t>All human babies produce lactase in their </a:t>
            </a:r>
            <a:r>
              <a:rPr lang="en-US" sz="2200" dirty="0" smtClean="0"/>
              <a:t>digestive systems</a:t>
            </a:r>
            <a:r>
              <a:rPr lang="en-US" sz="2200" dirty="0"/>
              <a:t>. This is needed to help them to digest the </a:t>
            </a:r>
            <a:r>
              <a:rPr lang="en-US" sz="2200" dirty="0" smtClean="0"/>
              <a:t>lactose in </a:t>
            </a:r>
            <a:r>
              <a:rPr lang="en-US" sz="2200" dirty="0"/>
              <a:t>the milk that is their only source of food for the </a:t>
            </a:r>
            <a:r>
              <a:rPr lang="en-US" sz="2200" dirty="0" smtClean="0"/>
              <a:t>first few </a:t>
            </a:r>
            <a:r>
              <a:rPr lang="en-US" sz="2200" dirty="0"/>
              <a:t>months of their life. Some people - for </a:t>
            </a:r>
            <a:r>
              <a:rPr lang="en-US" sz="2200" dirty="0" smtClean="0"/>
              <a:t>example, those </a:t>
            </a:r>
            <a:r>
              <a:rPr lang="en-US" sz="2200" dirty="0"/>
              <a:t>of European descent - continue to make </a:t>
            </a:r>
            <a:r>
              <a:rPr lang="en-US" sz="2200" dirty="0" smtClean="0"/>
              <a:t>lactase all </a:t>
            </a:r>
            <a:r>
              <a:rPr lang="en-US" sz="2200" dirty="0"/>
              <a:t>of their lives. </a:t>
            </a:r>
            <a:endParaRPr lang="en-US" sz="2200" dirty="0" smtClean="0"/>
          </a:p>
          <a:p>
            <a:pPr marL="361950" indent="-355600">
              <a:buClr>
                <a:srgbClr val="0070C0"/>
              </a:buClr>
              <a:buSzPct val="80000"/>
              <a:buFont typeface="Arial" panose="020B0604020202020204" pitchFamily="34" charset="0"/>
              <a:buChar char="►"/>
            </a:pPr>
            <a:r>
              <a:rPr lang="en-US" sz="2200" dirty="0" smtClean="0"/>
              <a:t>However</a:t>
            </a:r>
            <a:r>
              <a:rPr lang="en-US" sz="2200" dirty="0"/>
              <a:t>, most people - for </a:t>
            </a:r>
            <a:r>
              <a:rPr lang="en-US" sz="2200" dirty="0" smtClean="0"/>
              <a:t>example those </a:t>
            </a:r>
            <a:r>
              <a:rPr lang="en-US" sz="2200" dirty="0"/>
              <a:t>of Asian descent - stop making lactase when </a:t>
            </a:r>
            <a:r>
              <a:rPr lang="en-US" sz="2200" dirty="0" smtClean="0"/>
              <a:t>they are </a:t>
            </a:r>
            <a:r>
              <a:rPr lang="en-US" sz="2200" dirty="0"/>
              <a:t>adults. These people cannot digest lactose. They </a:t>
            </a:r>
            <a:r>
              <a:rPr lang="en-US" sz="2200" dirty="0" smtClean="0"/>
              <a:t>may feel </a:t>
            </a:r>
            <a:r>
              <a:rPr lang="en-US" sz="2200" dirty="0"/>
              <a:t>ill if they eat or drink milk products such as </a:t>
            </a:r>
            <a:r>
              <a:rPr lang="en-US" sz="2200" dirty="0" smtClean="0"/>
              <a:t>cheese or </a:t>
            </a:r>
            <a:r>
              <a:rPr lang="en-US" sz="2200" dirty="0"/>
              <a:t>cream.</a:t>
            </a:r>
            <a:endParaRPr lang="en-US" sz="2200" dirty="0" smtClean="0"/>
          </a:p>
        </p:txBody>
      </p:sp>
      <p:sp>
        <p:nvSpPr>
          <p:cNvPr id="19" name="Round Same Side Corner Rectangle 18">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284</a:t>
            </a:r>
            <a:endParaRPr lang="en-GB" sz="960" b="1" dirty="0">
              <a:latin typeface="Arial" panose="020B0604020202020204" pitchFamily="34" charset="0"/>
              <a:cs typeface="Arial" panose="020B0604020202020204" pitchFamily="34" charset="0"/>
            </a:endParaRPr>
          </a:p>
        </p:txBody>
      </p:sp>
      <p:grpSp>
        <p:nvGrpSpPr>
          <p:cNvPr id="7" name="Group 6"/>
          <p:cNvGrpSpPr/>
          <p:nvPr/>
        </p:nvGrpSpPr>
        <p:grpSpPr>
          <a:xfrm>
            <a:off x="1691680" y="2005390"/>
            <a:ext cx="1080120" cy="415498"/>
            <a:chOff x="3779912" y="4293096"/>
            <a:chExt cx="1080120" cy="415498"/>
          </a:xfrm>
        </p:grpSpPr>
        <p:sp>
          <p:nvSpPr>
            <p:cNvPr id="4" name="TextBox 3"/>
            <p:cNvSpPr txBox="1"/>
            <p:nvPr/>
          </p:nvSpPr>
          <p:spPr>
            <a:xfrm>
              <a:off x="3779912" y="4293096"/>
              <a:ext cx="1035861" cy="415498"/>
            </a:xfrm>
            <a:prstGeom prst="rect">
              <a:avLst/>
            </a:prstGeom>
            <a:noFill/>
          </p:spPr>
          <p:txBody>
            <a:bodyPr wrap="none" rtlCol="0">
              <a:spAutoFit/>
            </a:bodyPr>
            <a:lstStyle/>
            <a:p>
              <a:r>
                <a:rPr lang="en-IE" sz="2100" dirty="0" smtClean="0">
                  <a:solidFill>
                    <a:srgbClr val="FF0000"/>
                  </a:solidFill>
                </a:rPr>
                <a:t>lactase</a:t>
              </a:r>
              <a:endParaRPr lang="en-GB" sz="2100" dirty="0">
                <a:solidFill>
                  <a:srgbClr val="FF0000"/>
                </a:solidFill>
              </a:endParaRPr>
            </a:p>
          </p:txBody>
        </p:sp>
        <p:cxnSp>
          <p:nvCxnSpPr>
            <p:cNvPr id="6" name="Straight Arrow Connector 5"/>
            <p:cNvCxnSpPr/>
            <p:nvPr/>
          </p:nvCxnSpPr>
          <p:spPr>
            <a:xfrm>
              <a:off x="3851920" y="4653136"/>
              <a:ext cx="1008112"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pic>
        <p:nvPicPr>
          <p:cNvPr id="11266" name="Picture 2" descr="Image result for lactos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00192" y="1124744"/>
            <a:ext cx="2591487" cy="2289147"/>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6696236" y="3563029"/>
            <a:ext cx="1800200" cy="442035"/>
          </a:xfrm>
          <a:prstGeom prst="rect">
            <a:avLst/>
          </a:prstGeom>
        </p:spPr>
        <p:txBody>
          <a:bodyPr wrap="square" lIns="36000" tIns="36000" rIns="36000" bIns="36000">
            <a:spAutoFit/>
          </a:bodyPr>
          <a:lstStyle/>
          <a:p>
            <a:pPr indent="361950">
              <a:buClr>
                <a:srgbClr val="C00000"/>
              </a:buClr>
              <a:buSzPct val="80000"/>
              <a:buFont typeface="Arial" panose="020B0604020202020204" pitchFamily="34" charset="0"/>
              <a:buChar char="▲"/>
            </a:pPr>
            <a:r>
              <a:rPr lang="en-US" sz="2400" b="1" dirty="0" smtClean="0"/>
              <a:t>Lactose</a:t>
            </a:r>
            <a:endParaRPr lang="en-GB" sz="2400" dirty="0"/>
          </a:p>
        </p:txBody>
      </p:sp>
      <p:pic>
        <p:nvPicPr>
          <p:cNvPr id="11268" name="Picture 4" descr="Image result for glucose"/>
          <p:cNvPicPr>
            <a:picLocks noChangeAspect="1" noChangeArrowheads="1"/>
          </p:cNvPicPr>
          <p:nvPr/>
        </p:nvPicPr>
        <p:blipFill rotWithShape="1">
          <a:blip r:embed="rId4">
            <a:extLst>
              <a:ext uri="{28A0092B-C50C-407E-A947-70E740481C1C}">
                <a14:useLocalDpi xmlns:a14="http://schemas.microsoft.com/office/drawing/2010/main" val="0"/>
              </a:ext>
            </a:extLst>
          </a:blip>
          <a:srcRect l="20158" t="16641" r="17036" b="3334"/>
          <a:stretch/>
        </p:blipFill>
        <p:spPr bwMode="auto">
          <a:xfrm>
            <a:off x="6300192" y="4077072"/>
            <a:ext cx="2591487" cy="2255553"/>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p:cNvSpPr/>
          <p:nvPr/>
        </p:nvSpPr>
        <p:spPr>
          <a:xfrm>
            <a:off x="6768244" y="6335324"/>
            <a:ext cx="1800200" cy="442035"/>
          </a:xfrm>
          <a:prstGeom prst="rect">
            <a:avLst/>
          </a:prstGeom>
        </p:spPr>
        <p:txBody>
          <a:bodyPr wrap="square" lIns="36000" tIns="36000" rIns="36000" bIns="36000">
            <a:spAutoFit/>
          </a:bodyPr>
          <a:lstStyle/>
          <a:p>
            <a:pPr indent="361950">
              <a:buClr>
                <a:srgbClr val="C00000"/>
              </a:buClr>
              <a:buSzPct val="80000"/>
              <a:buFont typeface="Arial" panose="020B0604020202020204" pitchFamily="34" charset="0"/>
              <a:buChar char="▲"/>
            </a:pPr>
            <a:r>
              <a:rPr lang="en-US" sz="2400" b="1" dirty="0" smtClean="0"/>
              <a:t>Glucose</a:t>
            </a:r>
            <a:endParaRPr lang="en-GB" sz="2400" dirty="0"/>
          </a:p>
        </p:txBody>
      </p:sp>
      <p:sp>
        <p:nvSpPr>
          <p:cNvPr id="12" name="TextBox 11">
            <a:hlinkClick r:id="rId5" action="ppaction://hlinksldjump"/>
          </p:cNvPr>
          <p:cNvSpPr txBox="1"/>
          <p:nvPr/>
        </p:nvSpPr>
        <p:spPr>
          <a:xfrm>
            <a:off x="8316416" y="2996952"/>
            <a:ext cx="607859" cy="923330"/>
          </a:xfrm>
          <a:prstGeom prst="rect">
            <a:avLst/>
          </a:prstGeom>
          <a:noFill/>
        </p:spPr>
        <p:txBody>
          <a:bodyPr wrap="none" rtlCol="0">
            <a:spAutoFit/>
          </a:bodyPr>
          <a:lstStyle/>
          <a:p>
            <a:r>
              <a:rPr lang="en-IE"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820588887"/>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21.3 – Making Use of Enzymes</a:t>
            </a:r>
            <a:endParaRPr lang="en-US" sz="4000" dirty="0"/>
          </a:p>
        </p:txBody>
      </p:sp>
      <p:sp>
        <p:nvSpPr>
          <p:cNvPr id="34" name="Rectangle 33"/>
          <p:cNvSpPr/>
          <p:nvPr/>
        </p:nvSpPr>
        <p:spPr>
          <a:xfrm>
            <a:off x="179512" y="1124744"/>
            <a:ext cx="6120680" cy="5586145"/>
          </a:xfrm>
          <a:prstGeom prst="rect">
            <a:avLst/>
          </a:prstGeom>
        </p:spPr>
        <p:txBody>
          <a:bodyPr wrap="square">
            <a:spAutoFit/>
          </a:bodyPr>
          <a:lstStyle/>
          <a:p>
            <a:pPr marL="361950" indent="-355600">
              <a:buClr>
                <a:srgbClr val="0070C0"/>
              </a:buClr>
              <a:buSzPct val="80000"/>
              <a:buFont typeface="Arial" panose="020B0604020202020204" pitchFamily="34" charset="0"/>
              <a:buChar char="►"/>
            </a:pPr>
            <a:r>
              <a:rPr lang="en-US" sz="2100" dirty="0"/>
              <a:t>Milk can be treated with lactase to break </a:t>
            </a:r>
            <a:r>
              <a:rPr lang="en-US" sz="2100" dirty="0" smtClean="0"/>
              <a:t>down the </a:t>
            </a:r>
            <a:r>
              <a:rPr lang="en-US" sz="2100" dirty="0"/>
              <a:t>lactose, so that people who don’t make </a:t>
            </a:r>
            <a:r>
              <a:rPr lang="en-US" sz="2100" dirty="0" smtClean="0"/>
              <a:t>lactase themselves </a:t>
            </a:r>
            <a:r>
              <a:rPr lang="en-US" sz="2100" dirty="0"/>
              <a:t>can drink milk or eat products made </a:t>
            </a:r>
            <a:r>
              <a:rPr lang="en-US" sz="2100" dirty="0" smtClean="0"/>
              <a:t>from the </a:t>
            </a:r>
            <a:r>
              <a:rPr lang="en-US" sz="2100" dirty="0"/>
              <a:t>lactose-free milk. </a:t>
            </a:r>
            <a:endParaRPr lang="en-US" sz="2100" dirty="0" smtClean="0"/>
          </a:p>
          <a:p>
            <a:pPr marL="361950" indent="-355600">
              <a:buClr>
                <a:srgbClr val="0070C0"/>
              </a:buClr>
              <a:buSzPct val="80000"/>
              <a:buFont typeface="Arial" panose="020B0604020202020204" pitchFamily="34" charset="0"/>
              <a:buChar char="►"/>
            </a:pPr>
            <a:r>
              <a:rPr lang="en-US" sz="2100" dirty="0" smtClean="0"/>
              <a:t>Another </a:t>
            </a:r>
            <a:r>
              <a:rPr lang="en-US" sz="2100" dirty="0"/>
              <a:t>reason for treating </a:t>
            </a:r>
            <a:r>
              <a:rPr lang="en-US" sz="2100" dirty="0" smtClean="0"/>
              <a:t>milk with </a:t>
            </a:r>
            <a:r>
              <a:rPr lang="en-US" sz="2100" dirty="0"/>
              <a:t>lactase is to produce glucose and galactose, </a:t>
            </a:r>
            <a:r>
              <a:rPr lang="en-US" sz="2100" dirty="0" smtClean="0"/>
              <a:t>which can </a:t>
            </a:r>
            <a:r>
              <a:rPr lang="en-US" sz="2100" dirty="0"/>
              <a:t>be used for making sweets.</a:t>
            </a:r>
          </a:p>
          <a:p>
            <a:pPr marL="361950" indent="-355600">
              <a:buClr>
                <a:srgbClr val="0070C0"/>
              </a:buClr>
              <a:buSzPct val="80000"/>
              <a:buFont typeface="Arial" panose="020B0604020202020204" pitchFamily="34" charset="0"/>
              <a:buChar char="►"/>
            </a:pPr>
            <a:r>
              <a:rPr lang="en-US" sz="2100" dirty="0"/>
              <a:t>If you do Activity 21.3, you can try using </a:t>
            </a:r>
            <a:r>
              <a:rPr lang="en-US" sz="2100" dirty="0" smtClean="0"/>
              <a:t>lactase that </a:t>
            </a:r>
            <a:r>
              <a:rPr lang="en-US" sz="2100" dirty="0"/>
              <a:t>has been </a:t>
            </a:r>
            <a:r>
              <a:rPr lang="en-US" sz="2100" dirty="0" err="1"/>
              <a:t>immobilised</a:t>
            </a:r>
            <a:r>
              <a:rPr lang="en-US" sz="2100" dirty="0"/>
              <a:t>. This means that lactase </a:t>
            </a:r>
            <a:r>
              <a:rPr lang="en-US" sz="2100" dirty="0" smtClean="0"/>
              <a:t>is trapped </a:t>
            </a:r>
            <a:r>
              <a:rPr lang="en-US" sz="2100" dirty="0"/>
              <a:t>in tiny beads, rather than just being in solution. </a:t>
            </a:r>
            <a:r>
              <a:rPr lang="en-US" sz="2100" dirty="0" err="1"/>
              <a:t>Immobilised</a:t>
            </a:r>
            <a:r>
              <a:rPr lang="en-US" sz="2100" dirty="0"/>
              <a:t> enzymes are useful because they do not </a:t>
            </a:r>
            <a:r>
              <a:rPr lang="en-US" sz="2100" dirty="0" smtClean="0"/>
              <a:t>get mixed </a:t>
            </a:r>
            <a:r>
              <a:rPr lang="en-US" sz="2100" dirty="0"/>
              <a:t>up in the product. </a:t>
            </a:r>
            <a:endParaRPr lang="en-US" sz="2100" dirty="0" smtClean="0"/>
          </a:p>
          <a:p>
            <a:pPr marL="361950" indent="-355600">
              <a:buClr>
                <a:srgbClr val="0070C0"/>
              </a:buClr>
              <a:buSzPct val="80000"/>
              <a:buFont typeface="Arial" panose="020B0604020202020204" pitchFamily="34" charset="0"/>
              <a:buChar char="►"/>
            </a:pPr>
            <a:r>
              <a:rPr lang="en-US" sz="2100" dirty="0" smtClean="0"/>
              <a:t>The </a:t>
            </a:r>
            <a:r>
              <a:rPr lang="en-US" sz="2100" dirty="0"/>
              <a:t>lactose-reduced milk </a:t>
            </a:r>
            <a:r>
              <a:rPr lang="en-US" sz="2100" dirty="0" smtClean="0"/>
              <a:t>that is </a:t>
            </a:r>
            <a:r>
              <a:rPr lang="en-US" sz="2100" dirty="0"/>
              <a:t>made does not contain the enzymes. The little </a:t>
            </a:r>
            <a:r>
              <a:rPr lang="en-US" sz="2100" dirty="0" smtClean="0"/>
              <a:t>beads containing </a:t>
            </a:r>
            <a:r>
              <a:rPr lang="en-US" sz="2100" dirty="0"/>
              <a:t>the enzymes can be reused many, </a:t>
            </a:r>
            <a:r>
              <a:rPr lang="en-US" sz="2100" dirty="0" smtClean="0"/>
              <a:t>many times</a:t>
            </a:r>
            <a:r>
              <a:rPr lang="en-US" sz="2100" dirty="0"/>
              <a:t>.</a:t>
            </a:r>
            <a:endParaRPr lang="en-US" sz="2100" dirty="0" smtClean="0"/>
          </a:p>
        </p:txBody>
      </p:sp>
      <p:sp>
        <p:nvSpPr>
          <p:cNvPr id="19" name="Round Same Side Corner Rectangle 18">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284</a:t>
            </a:r>
            <a:endParaRPr lang="en-GB" sz="960" b="1" dirty="0">
              <a:latin typeface="Arial" panose="020B0604020202020204" pitchFamily="34" charset="0"/>
              <a:cs typeface="Arial" panose="020B0604020202020204" pitchFamily="34" charset="0"/>
            </a:endParaRPr>
          </a:p>
        </p:txBody>
      </p:sp>
      <p:pic>
        <p:nvPicPr>
          <p:cNvPr id="14338" name="Picture 2" descr="Image result for lactase in milk"/>
          <p:cNvPicPr>
            <a:picLocks noChangeAspect="1" noChangeArrowheads="1"/>
          </p:cNvPicPr>
          <p:nvPr/>
        </p:nvPicPr>
        <p:blipFill rotWithShape="1">
          <a:blip r:embed="rId3">
            <a:extLst>
              <a:ext uri="{28A0092B-C50C-407E-A947-70E740481C1C}">
                <a14:useLocalDpi xmlns:a14="http://schemas.microsoft.com/office/drawing/2010/main" val="0"/>
              </a:ext>
            </a:extLst>
          </a:blip>
          <a:srcRect l="21909" r="20132"/>
          <a:stretch/>
        </p:blipFill>
        <p:spPr bwMode="auto">
          <a:xfrm>
            <a:off x="7020272" y="4437102"/>
            <a:ext cx="1288834" cy="2232258"/>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descr="Image result for lactase in mil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0192" y="1157485"/>
            <a:ext cx="2592288" cy="1624745"/>
          </a:xfrm>
          <a:prstGeom prst="rect">
            <a:avLst/>
          </a:prstGeom>
          <a:noFill/>
          <a:extLst>
            <a:ext uri="{909E8E84-426E-40DD-AFC4-6F175D3DCCD1}">
              <a14:hiddenFill xmlns:a14="http://schemas.microsoft.com/office/drawing/2010/main">
                <a:solidFill>
                  <a:srgbClr val="FFFFFF"/>
                </a:solidFill>
              </a14:hiddenFill>
            </a:ext>
          </a:extLst>
        </p:spPr>
      </p:pic>
      <p:pic>
        <p:nvPicPr>
          <p:cNvPr id="14342" name="Picture 6" descr="Image result for lactase in milk"/>
          <p:cNvPicPr>
            <a:picLocks noChangeAspect="1" noChangeArrowheads="1"/>
          </p:cNvPicPr>
          <p:nvPr/>
        </p:nvPicPr>
        <p:blipFill rotWithShape="1">
          <a:blip r:embed="rId5">
            <a:extLst>
              <a:ext uri="{28A0092B-C50C-407E-A947-70E740481C1C}">
                <a14:useLocalDpi xmlns:a14="http://schemas.microsoft.com/office/drawing/2010/main" val="0"/>
              </a:ext>
            </a:extLst>
          </a:blip>
          <a:srcRect b="26923"/>
          <a:stretch/>
        </p:blipFill>
        <p:spPr bwMode="auto">
          <a:xfrm>
            <a:off x="6300192" y="2899315"/>
            <a:ext cx="2590106" cy="142070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6" action="ppaction://hlinksldjump"/>
          </p:cNvPr>
          <p:cNvSpPr txBox="1"/>
          <p:nvPr/>
        </p:nvSpPr>
        <p:spPr>
          <a:xfrm>
            <a:off x="8316416" y="4377878"/>
            <a:ext cx="607859" cy="923330"/>
          </a:xfrm>
          <a:prstGeom prst="rect">
            <a:avLst/>
          </a:prstGeom>
          <a:noFill/>
        </p:spPr>
        <p:txBody>
          <a:bodyPr wrap="none" rtlCol="0">
            <a:spAutoFit/>
          </a:bodyPr>
          <a:lstStyle/>
          <a:p>
            <a:r>
              <a:rPr lang="en-IE"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37367326"/>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a:t>21.4 – Penicillin</a:t>
            </a:r>
          </a:p>
        </p:txBody>
      </p:sp>
      <p:sp>
        <p:nvSpPr>
          <p:cNvPr id="19" name="Round Same Side Corner Rectangle 18">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285</a:t>
            </a:r>
            <a:endParaRPr lang="en-GB" sz="960" b="1" dirty="0">
              <a:latin typeface="Arial" panose="020B0604020202020204" pitchFamily="34" charset="0"/>
              <a:cs typeface="Arial" panose="020B0604020202020204" pitchFamily="34" charset="0"/>
            </a:endParaRPr>
          </a:p>
        </p:txBody>
      </p:sp>
      <p:sp>
        <p:nvSpPr>
          <p:cNvPr id="9" name="Rectangle 8"/>
          <p:cNvSpPr/>
          <p:nvPr/>
        </p:nvSpPr>
        <p:spPr>
          <a:xfrm>
            <a:off x="179512" y="1124744"/>
            <a:ext cx="8712968" cy="5632311"/>
          </a:xfrm>
          <a:prstGeom prst="rect">
            <a:avLst/>
          </a:prstGeom>
          <a:solidFill>
            <a:srgbClr val="C1D6FF"/>
          </a:solidFill>
          <a:ln w="57150">
            <a:solidFill>
              <a:srgbClr val="002060"/>
            </a:solidFill>
          </a:ln>
        </p:spPr>
        <p:txBody>
          <a:bodyPr wrap="square">
            <a:spAutoFit/>
          </a:bodyPr>
          <a:lstStyle/>
          <a:p>
            <a:pPr>
              <a:buClr>
                <a:srgbClr val="C00000"/>
              </a:buClr>
              <a:tabLst>
                <a:tab pos="2420938" algn="l"/>
              </a:tabLst>
            </a:pPr>
            <a:r>
              <a:rPr lang="en-US" b="1" dirty="0" smtClean="0">
                <a:solidFill>
                  <a:srgbClr val="C00000"/>
                </a:solidFill>
                <a:latin typeface="Arial" panose="020B0604020202020204" pitchFamily="34" charset="0"/>
                <a:cs typeface="Arial" panose="020B0604020202020204" pitchFamily="34" charset="0"/>
              </a:rPr>
              <a:t>Activity 21.3</a:t>
            </a:r>
          </a:p>
          <a:p>
            <a:pPr>
              <a:buClr>
                <a:srgbClr val="C00000"/>
              </a:buClr>
              <a:buSzPct val="80000"/>
              <a:tabLst>
                <a:tab pos="2420938" algn="l"/>
              </a:tabLst>
            </a:pPr>
            <a:r>
              <a:rPr lang="en-US" b="1" dirty="0">
                <a:latin typeface="Arial" panose="020B0604020202020204" pitchFamily="34" charset="0"/>
                <a:cs typeface="Arial" panose="020B0604020202020204" pitchFamily="34" charset="0"/>
              </a:rPr>
              <a:t>Making lactose-reduced milk </a:t>
            </a:r>
            <a:r>
              <a:rPr lang="en-US" b="1" dirty="0" smtClean="0">
                <a:latin typeface="Arial" panose="020B0604020202020204" pitchFamily="34" charset="0"/>
                <a:cs typeface="Arial" panose="020B0604020202020204" pitchFamily="34" charset="0"/>
              </a:rPr>
              <a:t>- Skills</a:t>
            </a:r>
            <a:endParaRPr lang="en-US" b="1" dirty="0">
              <a:latin typeface="Arial" panose="020B0604020202020204" pitchFamily="34" charset="0"/>
              <a:cs typeface="Arial" panose="020B0604020202020204" pitchFamily="34" charset="0"/>
            </a:endParaRPr>
          </a:p>
          <a:p>
            <a:pPr marL="723900" indent="-342900">
              <a:buClr>
                <a:srgbClr val="C00000"/>
              </a:buClr>
              <a:buSzPct val="100000"/>
              <a:buFont typeface="Wingdings" panose="05000000000000000000" pitchFamily="2" charset="2"/>
              <a:buChar char="§"/>
              <a:tabLst>
                <a:tab pos="2420938" algn="l"/>
              </a:tabLst>
            </a:pPr>
            <a:r>
              <a:rPr lang="en-US" b="1" dirty="0">
                <a:latin typeface="Arial" panose="020B0604020202020204" pitchFamily="34" charset="0"/>
                <a:cs typeface="Arial" panose="020B0604020202020204" pitchFamily="34" charset="0"/>
              </a:rPr>
              <a:t>A03.1 </a:t>
            </a:r>
            <a:r>
              <a:rPr lang="en-US" dirty="0">
                <a:latin typeface="Arial" panose="020B0604020202020204" pitchFamily="34" charset="0"/>
                <a:cs typeface="Arial" panose="020B0604020202020204" pitchFamily="34" charset="0"/>
              </a:rPr>
              <a:t>Using techniques, apparatus and materials</a:t>
            </a:r>
          </a:p>
          <a:p>
            <a:pPr marL="723900" indent="-342900">
              <a:buClr>
                <a:srgbClr val="C00000"/>
              </a:buClr>
              <a:buSzPct val="100000"/>
              <a:buFont typeface="Wingdings" panose="05000000000000000000" pitchFamily="2" charset="2"/>
              <a:buChar char="§"/>
              <a:tabLst>
                <a:tab pos="2420938" algn="l"/>
              </a:tabLst>
            </a:pPr>
            <a:r>
              <a:rPr lang="en-US" b="1" dirty="0">
                <a:latin typeface="Arial" panose="020B0604020202020204" pitchFamily="34" charset="0"/>
                <a:cs typeface="Arial" panose="020B0604020202020204" pitchFamily="34" charset="0"/>
              </a:rPr>
              <a:t>A03.3 </a:t>
            </a:r>
            <a:r>
              <a:rPr lang="en-US" dirty="0">
                <a:latin typeface="Arial" panose="020B0604020202020204" pitchFamily="34" charset="0"/>
                <a:cs typeface="Arial" panose="020B0604020202020204" pitchFamily="34" charset="0"/>
              </a:rPr>
              <a:t>Observing, measuring and recording</a:t>
            </a:r>
          </a:p>
          <a:p>
            <a:pPr marL="342900" indent="-342900">
              <a:buClr>
                <a:srgbClr val="C00000"/>
              </a:buClr>
              <a:buSzPct val="100000"/>
              <a:buFont typeface="+mj-lt"/>
              <a:buAutoNum type="arabicPeriod"/>
              <a:tabLst>
                <a:tab pos="2420938" algn="l"/>
              </a:tabLst>
            </a:pPr>
            <a:r>
              <a:rPr lang="en-US" dirty="0" smtClean="0">
                <a:latin typeface="Arial" panose="020B0604020202020204" pitchFamily="34" charset="0"/>
                <a:cs typeface="Arial" panose="020B0604020202020204" pitchFamily="34" charset="0"/>
              </a:rPr>
              <a:t>Measure </a:t>
            </a:r>
            <a:r>
              <a:rPr lang="en-US" dirty="0">
                <a:latin typeface="Arial" panose="020B0604020202020204" pitchFamily="34" charset="0"/>
                <a:cs typeface="Arial" panose="020B0604020202020204" pitchFamily="34" charset="0"/>
              </a:rPr>
              <a:t>8 cm3 of sodium alginate solution into </a:t>
            </a:r>
            <a:r>
              <a:rPr lang="en-US" dirty="0" smtClean="0">
                <a:latin typeface="Arial" panose="020B0604020202020204" pitchFamily="34" charset="0"/>
                <a:cs typeface="Arial" panose="020B0604020202020204" pitchFamily="34" charset="0"/>
              </a:rPr>
              <a:t>a small </a:t>
            </a:r>
            <a:r>
              <a:rPr lang="en-US" dirty="0">
                <a:latin typeface="Arial" panose="020B0604020202020204" pitchFamily="34" charset="0"/>
                <a:cs typeface="Arial" panose="020B0604020202020204" pitchFamily="34" charset="0"/>
              </a:rPr>
              <a:t>beaker.</a:t>
            </a:r>
          </a:p>
          <a:p>
            <a:pPr marL="342900" indent="-342900">
              <a:buClr>
                <a:srgbClr val="C00000"/>
              </a:buClr>
              <a:buSzPct val="100000"/>
              <a:buFont typeface="+mj-lt"/>
              <a:buAutoNum type="arabicPeriod"/>
              <a:tabLst>
                <a:tab pos="2420938" algn="l"/>
              </a:tabLst>
            </a:pPr>
            <a:r>
              <a:rPr lang="en-US" dirty="0" smtClean="0">
                <a:latin typeface="Arial" panose="020B0604020202020204" pitchFamily="34" charset="0"/>
                <a:cs typeface="Arial" panose="020B0604020202020204" pitchFamily="34" charset="0"/>
              </a:rPr>
              <a:t>Add </a:t>
            </a:r>
            <a:r>
              <a:rPr lang="en-US" dirty="0">
                <a:latin typeface="Arial" panose="020B0604020202020204" pitchFamily="34" charset="0"/>
                <a:cs typeface="Arial" panose="020B0604020202020204" pitchFamily="34" charset="0"/>
              </a:rPr>
              <a:t>2 cm3 of lactase solution to the </a:t>
            </a:r>
            <a:r>
              <a:rPr lang="en-US" dirty="0" smtClean="0">
                <a:latin typeface="Arial" panose="020B0604020202020204" pitchFamily="34" charset="0"/>
                <a:cs typeface="Arial" panose="020B0604020202020204" pitchFamily="34" charset="0"/>
              </a:rPr>
              <a:t>sodium alginate </a:t>
            </a:r>
            <a:r>
              <a:rPr lang="en-US" dirty="0">
                <a:latin typeface="Arial" panose="020B0604020202020204" pitchFamily="34" charset="0"/>
                <a:cs typeface="Arial" panose="020B0604020202020204" pitchFamily="34" charset="0"/>
              </a:rPr>
              <a:t>and mix them carefully.</a:t>
            </a:r>
          </a:p>
          <a:p>
            <a:pPr marL="342900" indent="-342900">
              <a:buClr>
                <a:srgbClr val="C00000"/>
              </a:buClr>
              <a:buSzPct val="100000"/>
              <a:buFont typeface="+mj-lt"/>
              <a:buAutoNum type="arabicPeriod"/>
              <a:tabLst>
                <a:tab pos="2420938" algn="l"/>
              </a:tabLst>
            </a:pPr>
            <a:r>
              <a:rPr lang="en-US" dirty="0" smtClean="0">
                <a:latin typeface="Arial" panose="020B0604020202020204" pitchFamily="34" charset="0"/>
                <a:cs typeface="Arial" panose="020B0604020202020204" pitchFamily="34" charset="0"/>
              </a:rPr>
              <a:t>Take </a:t>
            </a:r>
            <a:r>
              <a:rPr lang="en-US" dirty="0">
                <a:latin typeface="Arial" panose="020B0604020202020204" pitchFamily="34" charset="0"/>
                <a:cs typeface="Arial" panose="020B0604020202020204" pitchFamily="34" charset="0"/>
              </a:rPr>
              <a:t>a second clean beaker. Pour some </a:t>
            </a:r>
            <a:r>
              <a:rPr lang="en-US" dirty="0" smtClean="0">
                <a:latin typeface="Arial" panose="020B0604020202020204" pitchFamily="34" charset="0"/>
                <a:cs typeface="Arial" panose="020B0604020202020204" pitchFamily="34" charset="0"/>
              </a:rPr>
              <a:t>calcium chloride </a:t>
            </a:r>
            <a:r>
              <a:rPr lang="en-US" dirty="0">
                <a:latin typeface="Arial" panose="020B0604020202020204" pitchFamily="34" charset="0"/>
                <a:cs typeface="Arial" panose="020B0604020202020204" pitchFamily="34" charset="0"/>
              </a:rPr>
              <a:t>solution into it.</a:t>
            </a:r>
          </a:p>
          <a:p>
            <a:pPr marL="342900" indent="-342900">
              <a:buClr>
                <a:srgbClr val="C00000"/>
              </a:buClr>
              <a:buSzPct val="100000"/>
              <a:buFont typeface="+mj-lt"/>
              <a:buAutoNum type="arabicPeriod"/>
              <a:tabLst>
                <a:tab pos="2420938" algn="l"/>
              </a:tabLst>
            </a:pPr>
            <a:r>
              <a:rPr lang="en-US" dirty="0" smtClean="0">
                <a:latin typeface="Arial" panose="020B0604020202020204" pitchFamily="34" charset="0"/>
                <a:cs typeface="Arial" panose="020B0604020202020204" pitchFamily="34" charset="0"/>
              </a:rPr>
              <a:t>Now </a:t>
            </a:r>
            <a:r>
              <a:rPr lang="en-US" dirty="0">
                <a:latin typeface="Arial" panose="020B0604020202020204" pitchFamily="34" charset="0"/>
                <a:cs typeface="Arial" panose="020B0604020202020204" pitchFamily="34" charset="0"/>
              </a:rPr>
              <a:t>you are going to make some </a:t>
            </a:r>
            <a:r>
              <a:rPr lang="en-US" dirty="0" smtClean="0">
                <a:latin typeface="Arial" panose="020B0604020202020204" pitchFamily="34" charset="0"/>
                <a:cs typeface="Arial" panose="020B0604020202020204" pitchFamily="34" charset="0"/>
              </a:rPr>
              <a:t>sodium alginate/lactase </a:t>
            </a:r>
            <a:r>
              <a:rPr lang="en-US" dirty="0">
                <a:latin typeface="Arial" panose="020B0604020202020204" pitchFamily="34" charset="0"/>
                <a:cs typeface="Arial" panose="020B0604020202020204" pitchFamily="34" charset="0"/>
              </a:rPr>
              <a:t>beads. Take up some of </a:t>
            </a:r>
            <a:r>
              <a:rPr lang="en-US" dirty="0" smtClean="0">
                <a:latin typeface="Arial" panose="020B0604020202020204" pitchFamily="34" charset="0"/>
                <a:cs typeface="Arial" panose="020B0604020202020204" pitchFamily="34" charset="0"/>
              </a:rPr>
              <a:t>the sodium </a:t>
            </a:r>
            <a:r>
              <a:rPr lang="en-US" dirty="0">
                <a:latin typeface="Arial" panose="020B0604020202020204" pitchFamily="34" charset="0"/>
                <a:cs typeface="Arial" panose="020B0604020202020204" pitchFamily="34" charset="0"/>
              </a:rPr>
              <a:t>alginate/lactase solution into a </a:t>
            </a:r>
            <a:r>
              <a:rPr lang="en-US" dirty="0" smtClean="0">
                <a:latin typeface="Arial" panose="020B0604020202020204" pitchFamily="34" charset="0"/>
                <a:cs typeface="Arial" panose="020B0604020202020204" pitchFamily="34" charset="0"/>
              </a:rPr>
              <a:t>small syringe</a:t>
            </a:r>
            <a:r>
              <a:rPr lang="en-US" dirty="0">
                <a:latin typeface="Arial" panose="020B0604020202020204" pitchFamily="34" charset="0"/>
                <a:cs typeface="Arial" panose="020B0604020202020204" pitchFamily="34" charset="0"/>
              </a:rPr>
              <a:t>. Very carefully add some of the </a:t>
            </a:r>
            <a:r>
              <a:rPr lang="en-US" dirty="0" smtClean="0">
                <a:latin typeface="Arial" panose="020B0604020202020204" pitchFamily="34" charset="0"/>
                <a:cs typeface="Arial" panose="020B0604020202020204" pitchFamily="34" charset="0"/>
              </a:rPr>
              <a:t>solution, drop </a:t>
            </a:r>
            <a:r>
              <a:rPr lang="en-US" dirty="0">
                <a:latin typeface="Arial" panose="020B0604020202020204" pitchFamily="34" charset="0"/>
                <a:cs typeface="Arial" panose="020B0604020202020204" pitchFamily="34" charset="0"/>
              </a:rPr>
              <a:t>by drop, to the calcium chloride solution</a:t>
            </a:r>
            <a:r>
              <a:rPr lang="en-US" dirty="0" smtClean="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Don’t let the tip of your syringe touch </a:t>
            </a:r>
            <a:r>
              <a:rPr lang="en-US" dirty="0" smtClean="0">
                <a:latin typeface="Arial" panose="020B0604020202020204" pitchFamily="34" charset="0"/>
                <a:cs typeface="Arial" panose="020B0604020202020204" pitchFamily="34" charset="0"/>
              </a:rPr>
              <a:t>the calcium </a:t>
            </a:r>
            <a:r>
              <a:rPr lang="en-US" dirty="0">
                <a:latin typeface="Arial" panose="020B0604020202020204" pitchFamily="34" charset="0"/>
                <a:cs typeface="Arial" panose="020B0604020202020204" pitchFamily="34" charset="0"/>
              </a:rPr>
              <a:t>chloride solution - just drop the </a:t>
            </a:r>
            <a:r>
              <a:rPr lang="en-US" dirty="0" smtClean="0">
                <a:latin typeface="Arial" panose="020B0604020202020204" pitchFamily="34" charset="0"/>
                <a:cs typeface="Arial" panose="020B0604020202020204" pitchFamily="34" charset="0"/>
              </a:rPr>
              <a:t>liquid from </a:t>
            </a:r>
            <a:r>
              <a:rPr lang="en-US" dirty="0">
                <a:latin typeface="Arial" panose="020B0604020202020204" pitchFamily="34" charset="0"/>
                <a:cs typeface="Arial" panose="020B0604020202020204" pitchFamily="34" charset="0"/>
              </a:rPr>
              <a:t>somewhere roughly level with the top </a:t>
            </a:r>
            <a:r>
              <a:rPr lang="en-US" dirty="0" smtClean="0">
                <a:latin typeface="Arial" panose="020B0604020202020204" pitchFamily="34" charset="0"/>
                <a:cs typeface="Arial" panose="020B0604020202020204" pitchFamily="34" charset="0"/>
              </a:rPr>
              <a:t>of the </a:t>
            </a:r>
            <a:r>
              <a:rPr lang="en-US" dirty="0">
                <a:latin typeface="Arial" panose="020B0604020202020204" pitchFamily="34" charset="0"/>
                <a:cs typeface="Arial" panose="020B0604020202020204" pitchFamily="34" charset="0"/>
              </a:rPr>
              <a:t>beaker.) You should see your drops </a:t>
            </a:r>
            <a:r>
              <a:rPr lang="en-US" dirty="0" smtClean="0">
                <a:latin typeface="Arial" panose="020B0604020202020204" pitchFamily="34" charset="0"/>
                <a:cs typeface="Arial" panose="020B0604020202020204" pitchFamily="34" charset="0"/>
              </a:rPr>
              <a:t>forming little </a:t>
            </a:r>
            <a:r>
              <a:rPr lang="en-US" dirty="0">
                <a:latin typeface="Arial" panose="020B0604020202020204" pitchFamily="34" charset="0"/>
                <a:cs typeface="Arial" panose="020B0604020202020204" pitchFamily="34" charset="0"/>
              </a:rPr>
              <a:t>beads. The beads are formed by the </a:t>
            </a:r>
            <a:r>
              <a:rPr lang="en-US" dirty="0" smtClean="0">
                <a:latin typeface="Arial" panose="020B0604020202020204" pitchFamily="34" charset="0"/>
                <a:cs typeface="Arial" panose="020B0604020202020204" pitchFamily="34" charset="0"/>
              </a:rPr>
              <a:t>sodium alginate</a:t>
            </a:r>
            <a:r>
              <a:rPr lang="en-US" dirty="0">
                <a:latin typeface="Arial" panose="020B0604020202020204" pitchFamily="34" charset="0"/>
                <a:cs typeface="Arial" panose="020B0604020202020204" pitchFamily="34" charset="0"/>
              </a:rPr>
              <a:t>, and they have lactase trapped in them.</a:t>
            </a:r>
          </a:p>
          <a:p>
            <a:pPr marL="342900" indent="-342900">
              <a:buClr>
                <a:srgbClr val="C00000"/>
              </a:buClr>
              <a:buSzPct val="100000"/>
              <a:buFont typeface="+mj-lt"/>
              <a:buAutoNum type="arabicPeriod"/>
              <a:tabLst>
                <a:tab pos="2420938" algn="l"/>
              </a:tabLst>
            </a:pPr>
            <a:r>
              <a:rPr lang="en-US" dirty="0" smtClean="0">
                <a:latin typeface="Arial" panose="020B0604020202020204" pitchFamily="34" charset="0"/>
                <a:cs typeface="Arial" panose="020B0604020202020204" pitchFamily="34" charset="0"/>
              </a:rPr>
              <a:t>Let </a:t>
            </a:r>
            <a:r>
              <a:rPr lang="en-US" dirty="0">
                <a:latin typeface="Arial" panose="020B0604020202020204" pitchFamily="34" charset="0"/>
                <a:cs typeface="Arial" panose="020B0604020202020204" pitchFamily="34" charset="0"/>
              </a:rPr>
              <a:t>the beads harden for a minute or two. </a:t>
            </a:r>
            <a:r>
              <a:rPr lang="en-US" dirty="0" smtClean="0">
                <a:latin typeface="Arial" panose="020B0604020202020204" pitchFamily="34" charset="0"/>
                <a:cs typeface="Arial" panose="020B0604020202020204" pitchFamily="34" charset="0"/>
              </a:rPr>
              <a:t>Then wash </a:t>
            </a:r>
            <a:r>
              <a:rPr lang="en-US" dirty="0">
                <a:latin typeface="Arial" panose="020B0604020202020204" pitchFamily="34" charset="0"/>
                <a:cs typeface="Arial" panose="020B0604020202020204" pitchFamily="34" charset="0"/>
              </a:rPr>
              <a:t>your beads by tipping the calcium </a:t>
            </a:r>
            <a:r>
              <a:rPr lang="en-US" dirty="0" smtClean="0">
                <a:latin typeface="Arial" panose="020B0604020202020204" pitchFamily="34" charset="0"/>
                <a:cs typeface="Arial" panose="020B0604020202020204" pitchFamily="34" charset="0"/>
              </a:rPr>
              <a:t>chloride solution </a:t>
            </a:r>
            <a:r>
              <a:rPr lang="en-US" dirty="0">
                <a:latin typeface="Arial" panose="020B0604020202020204" pitchFamily="34" charset="0"/>
                <a:cs typeface="Arial" panose="020B0604020202020204" pitchFamily="34" charset="0"/>
              </a:rPr>
              <a:t>with the beads in it into a sieve </a:t>
            </a:r>
            <a:r>
              <a:rPr lang="en-US" dirty="0" smtClean="0">
                <a:latin typeface="Arial" panose="020B0604020202020204" pitchFamily="34" charset="0"/>
                <a:cs typeface="Arial" panose="020B0604020202020204" pitchFamily="34" charset="0"/>
              </a:rPr>
              <a:t>or tea </a:t>
            </a:r>
            <a:r>
              <a:rPr lang="en-US" dirty="0">
                <a:latin typeface="Arial" panose="020B0604020202020204" pitchFamily="34" charset="0"/>
                <a:cs typeface="Arial" panose="020B0604020202020204" pitchFamily="34" charset="0"/>
              </a:rPr>
              <a:t>strainer, and gently run clean (</a:t>
            </a:r>
            <a:r>
              <a:rPr lang="en-US" dirty="0" smtClean="0">
                <a:latin typeface="Arial" panose="020B0604020202020204" pitchFamily="34" charset="0"/>
                <a:cs typeface="Arial" panose="020B0604020202020204" pitchFamily="34" charset="0"/>
              </a:rPr>
              <a:t>preferably distilled</a:t>
            </a:r>
            <a:r>
              <a:rPr lang="en-US" dirty="0">
                <a:latin typeface="Arial" panose="020B0604020202020204" pitchFamily="34" charset="0"/>
                <a:cs typeface="Arial" panose="020B0604020202020204" pitchFamily="34" charset="0"/>
              </a:rPr>
              <a:t>) water over them</a:t>
            </a:r>
            <a:r>
              <a:rPr lang="en-US" dirty="0" smtClean="0">
                <a:latin typeface="Arial" panose="020B0604020202020204" pitchFamily="34" charset="0"/>
                <a:cs typeface="Arial" panose="020B0604020202020204" pitchFamily="34" charset="0"/>
              </a:rPr>
              <a:t>.</a:t>
            </a:r>
          </a:p>
          <a:p>
            <a:pPr marL="342900" indent="-342900">
              <a:buClr>
                <a:srgbClr val="C00000"/>
              </a:buClr>
              <a:buSzPct val="100000"/>
              <a:buFont typeface="+mj-lt"/>
              <a:buAutoNum type="arabicPeriod"/>
              <a:tabLst>
                <a:tab pos="2420938" algn="l"/>
              </a:tabLst>
            </a:pPr>
            <a:r>
              <a:rPr lang="en-US" dirty="0">
                <a:latin typeface="Arial" panose="020B0604020202020204" pitchFamily="34" charset="0"/>
                <a:cs typeface="Arial" panose="020B0604020202020204" pitchFamily="34" charset="0"/>
              </a:rPr>
              <a:t>Take a clean syringe barrel, and put a small </a:t>
            </a:r>
            <a:r>
              <a:rPr lang="en-US" dirty="0" smtClean="0">
                <a:latin typeface="Arial" panose="020B0604020202020204" pitchFamily="34" charset="0"/>
                <a:cs typeface="Arial" panose="020B0604020202020204" pitchFamily="34" charset="0"/>
              </a:rPr>
              <a:t>piece of </a:t>
            </a:r>
            <a:r>
              <a:rPr lang="en-US" dirty="0">
                <a:latin typeface="Arial" panose="020B0604020202020204" pitchFamily="34" charset="0"/>
                <a:cs typeface="Arial" panose="020B0604020202020204" pitchFamily="34" charset="0"/>
              </a:rPr>
              <a:t>nylon gauze at the bottom of it. Fill it </a:t>
            </a:r>
            <a:r>
              <a:rPr lang="en-US" dirty="0" smtClean="0">
                <a:latin typeface="Arial" panose="020B0604020202020204" pitchFamily="34" charset="0"/>
                <a:cs typeface="Arial" panose="020B0604020202020204" pitchFamily="34" charset="0"/>
              </a:rPr>
              <a:t>with the </a:t>
            </a:r>
            <a:r>
              <a:rPr lang="en-US" dirty="0">
                <a:latin typeface="Arial" panose="020B0604020202020204" pitchFamily="34" charset="0"/>
                <a:cs typeface="Arial" panose="020B0604020202020204" pitchFamily="34" charset="0"/>
              </a:rPr>
              <a:t>washed beads, as shown in the </a:t>
            </a:r>
            <a:r>
              <a:rPr lang="en-US" dirty="0" smtClean="0">
                <a:latin typeface="Arial" panose="020B0604020202020204" pitchFamily="34" charset="0"/>
                <a:cs typeface="Arial" panose="020B0604020202020204" pitchFamily="34" charset="0"/>
              </a:rPr>
              <a:t>diagram. Shake </a:t>
            </a:r>
            <a:r>
              <a:rPr lang="en-US" dirty="0">
                <a:latin typeface="Arial" panose="020B0604020202020204" pitchFamily="34" charset="0"/>
                <a:cs typeface="Arial" panose="020B0604020202020204" pitchFamily="34" charset="0"/>
              </a:rPr>
              <a:t>them gently so that they settle in and </a:t>
            </a:r>
            <a:r>
              <a:rPr lang="en-US" dirty="0" smtClean="0">
                <a:latin typeface="Arial" panose="020B0604020202020204" pitchFamily="34" charset="0"/>
                <a:cs typeface="Arial" panose="020B0604020202020204" pitchFamily="34" charset="0"/>
              </a:rPr>
              <a:t>pack closely </a:t>
            </a:r>
            <a:r>
              <a:rPr lang="en-US" dirty="0">
                <a:latin typeface="Arial" panose="020B0604020202020204" pitchFamily="34" charset="0"/>
                <a:cs typeface="Arial" panose="020B0604020202020204" pitchFamily="34" charset="0"/>
              </a:rPr>
              <a:t>together. Don’t push them!</a:t>
            </a:r>
          </a:p>
        </p:txBody>
      </p:sp>
      <p:sp>
        <p:nvSpPr>
          <p:cNvPr id="11" name="Oval 10"/>
          <p:cNvSpPr/>
          <p:nvPr/>
        </p:nvSpPr>
        <p:spPr>
          <a:xfrm rot="1078849">
            <a:off x="8609139" y="1026434"/>
            <a:ext cx="448183"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latin typeface="Arial" panose="020B0604020202020204" pitchFamily="34" charset="0"/>
                <a:cs typeface="Arial" panose="020B0604020202020204" pitchFamily="34" charset="0"/>
              </a:rPr>
              <a:t>A</a:t>
            </a:r>
            <a:endParaRPr lang="en-GB" sz="1400" b="1" dirty="0">
              <a:latin typeface="Arial" panose="020B0604020202020204" pitchFamily="34" charset="0"/>
              <a:cs typeface="Arial" panose="020B0604020202020204" pitchFamily="34" charset="0"/>
            </a:endParaRPr>
          </a:p>
        </p:txBody>
      </p:sp>
      <p:sp>
        <p:nvSpPr>
          <p:cNvPr id="6" name="TextBox 5">
            <a:hlinkClick r:id="rId3" action="ppaction://hlinksldjump"/>
          </p:cNvPr>
          <p:cNvSpPr txBox="1"/>
          <p:nvPr/>
        </p:nvSpPr>
        <p:spPr>
          <a:xfrm>
            <a:off x="8316416" y="1484784"/>
            <a:ext cx="607859" cy="923330"/>
          </a:xfrm>
          <a:prstGeom prst="rect">
            <a:avLst/>
          </a:prstGeom>
          <a:noFill/>
        </p:spPr>
        <p:txBody>
          <a:bodyPr wrap="none" rtlCol="0">
            <a:spAutoFit/>
          </a:bodyPr>
          <a:lstStyle/>
          <a:p>
            <a:r>
              <a:rPr lang="en-IE"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275993251"/>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All candidates </a:t>
            </a:r>
            <a:r>
              <a:rPr lang="en-US" sz="2300" dirty="0" smtClean="0"/>
              <a:t>take.</a:t>
            </a:r>
            <a:endParaRPr lang="en-US" sz="2300" dirty="0"/>
          </a:p>
        </p:txBody>
      </p:sp>
      <p:graphicFrame>
        <p:nvGraphicFramePr>
          <p:cNvPr id="3" name="Table 2"/>
          <p:cNvGraphicFramePr>
            <a:graphicFrameLocks noGrp="1"/>
          </p:cNvGraphicFramePr>
          <p:nvPr>
            <p:extLst>
              <p:ext uri="{D42A27DB-BD31-4B8C-83A1-F6EECF244321}">
                <p14:modId xmlns:p14="http://schemas.microsoft.com/office/powerpoint/2010/main" val="1290415549"/>
              </p:ext>
            </p:extLst>
          </p:nvPr>
        </p:nvGraphicFramePr>
        <p:xfrm>
          <a:off x="331250" y="1623784"/>
          <a:ext cx="8417211" cy="2712720"/>
        </p:xfrm>
        <a:graphic>
          <a:graphicData uri="http://schemas.openxmlformats.org/drawingml/2006/table">
            <a:tbl>
              <a:tblPr firstRow="1" bandRow="1">
                <a:tableStyleId>{5C22544A-7EE6-4342-B048-85BDC9FD1C3A}</a:tableStyleId>
              </a:tblPr>
              <a:tblGrid>
                <a:gridCol w="4168742"/>
                <a:gridCol w="216024"/>
                <a:gridCol w="4032445"/>
              </a:tblGrid>
              <a:tr h="360040">
                <a:tc>
                  <a:txBody>
                    <a:bodyPr/>
                    <a:lstStyle/>
                    <a:p>
                      <a:r>
                        <a:rPr lang="en-GB" sz="2000" b="1" dirty="0" smtClean="0">
                          <a:latin typeface="Arial" panose="020B0604020202020204" pitchFamily="34" charset="0"/>
                          <a:cs typeface="Arial" panose="020B0604020202020204" pitchFamily="34" charset="0"/>
                        </a:rPr>
                        <a:t>Either:</a:t>
                      </a:r>
                      <a:endParaRPr lang="en-GB" sz="2000" b="1" dirty="0">
                        <a:latin typeface="Arial" panose="020B0604020202020204" pitchFamily="34" charset="0"/>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2000" b="1"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GB" sz="2000" b="1" dirty="0" smtClean="0">
                          <a:latin typeface="Arial" panose="020B0604020202020204" pitchFamily="34" charset="0"/>
                          <a:cs typeface="Arial" panose="020B0604020202020204" pitchFamily="34" charset="0"/>
                        </a:rPr>
                        <a:t>Or:</a:t>
                      </a:r>
                      <a:endParaRPr lang="en-GB" sz="2000" b="1" dirty="0">
                        <a:latin typeface="Arial" panose="020B0604020202020204" pitchFamily="34" charset="0"/>
                        <a:cs typeface="Arial" panose="020B0604020202020204" pitchFamily="34" charset="0"/>
                      </a:endParaRPr>
                    </a:p>
                  </a:txBody>
                  <a:tcPr>
                    <a:lnL w="12700" cmpd="sng">
                      <a:noFill/>
                    </a:lnL>
                  </a:tcPr>
                </a:tc>
              </a:tr>
              <a:tr h="1584176">
                <a:tc>
                  <a:txBody>
                    <a:bodyPr/>
                    <a:lstStyle/>
                    <a:p>
                      <a:r>
                        <a:rPr kumimoji="0" lang="en-US" sz="2000" b="1" i="0" u="none" strike="noStrike" kern="1200" baseline="0" dirty="0" smtClean="0">
                          <a:solidFill>
                            <a:schemeClr val="dk1"/>
                          </a:solidFill>
                          <a:latin typeface="Arial" panose="020B0604020202020204" pitchFamily="34" charset="0"/>
                          <a:ea typeface="+mn-ea"/>
                          <a:cs typeface="Arial" panose="020B0604020202020204" pitchFamily="34" charset="0"/>
                        </a:rPr>
                        <a:t>Paper 5              </a:t>
                      </a:r>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Practical Test         20%</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4</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2000" dirty="0">
                        <a:latin typeface="Arial" panose="020B0604020202020204" pitchFamily="34" charset="0"/>
                        <a:cs typeface="Arial" panose="020B0604020202020204" pitchFamily="34" charset="0"/>
                      </a:endParaRPr>
                    </a:p>
                  </a:txBody>
                  <a:tcPr>
                    <a:lnR w="12700" cmpd="sng">
                      <a:noFill/>
                    </a:lnR>
                  </a:tcPr>
                </a:tc>
                <a:tc>
                  <a:txBody>
                    <a:bodyPr/>
                    <a:lstStyle/>
                    <a:p>
                      <a:endParaRPr lang="en-GB" sz="20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Paper 6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1 hour</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Alternative to Practical           20%</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4</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20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789585626"/>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a:t>21.4 – Penicillin</a:t>
            </a:r>
          </a:p>
        </p:txBody>
      </p:sp>
      <p:sp>
        <p:nvSpPr>
          <p:cNvPr id="19" name="Round Same Side Corner Rectangle 18">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285</a:t>
            </a:r>
            <a:endParaRPr lang="en-GB" sz="960" b="1" dirty="0">
              <a:latin typeface="Arial" panose="020B0604020202020204" pitchFamily="34" charset="0"/>
              <a:cs typeface="Arial" panose="020B0604020202020204" pitchFamily="34" charset="0"/>
            </a:endParaRPr>
          </a:p>
        </p:txBody>
      </p:sp>
      <p:sp>
        <p:nvSpPr>
          <p:cNvPr id="9" name="Rectangle 8"/>
          <p:cNvSpPr/>
          <p:nvPr/>
        </p:nvSpPr>
        <p:spPr>
          <a:xfrm>
            <a:off x="179512" y="1124744"/>
            <a:ext cx="8712968" cy="5580000"/>
          </a:xfrm>
          <a:prstGeom prst="rect">
            <a:avLst/>
          </a:prstGeom>
          <a:solidFill>
            <a:srgbClr val="C1D6FF"/>
          </a:solidFill>
          <a:ln w="57150">
            <a:solidFill>
              <a:srgbClr val="002060"/>
            </a:solidFill>
          </a:ln>
        </p:spPr>
        <p:txBody>
          <a:bodyPr wrap="square" rIns="2736000">
            <a:spAutoFit/>
          </a:bodyPr>
          <a:lstStyle/>
          <a:p>
            <a:pPr>
              <a:buClr>
                <a:srgbClr val="C00000"/>
              </a:buClr>
              <a:tabLst>
                <a:tab pos="2420938" algn="l"/>
              </a:tabLst>
            </a:pPr>
            <a:r>
              <a:rPr lang="en-US" b="1" dirty="0" smtClean="0">
                <a:solidFill>
                  <a:srgbClr val="C00000"/>
                </a:solidFill>
                <a:latin typeface="Arial" panose="020B0604020202020204" pitchFamily="34" charset="0"/>
                <a:cs typeface="Arial" panose="020B0604020202020204" pitchFamily="34" charset="0"/>
              </a:rPr>
              <a:t>Activity 21.3</a:t>
            </a:r>
          </a:p>
          <a:p>
            <a:pPr>
              <a:buClr>
                <a:srgbClr val="C00000"/>
              </a:buClr>
              <a:buSzPct val="80000"/>
              <a:tabLst>
                <a:tab pos="2420938" algn="l"/>
              </a:tabLst>
            </a:pPr>
            <a:r>
              <a:rPr lang="en-US" b="1" dirty="0">
                <a:latin typeface="Arial" panose="020B0604020202020204" pitchFamily="34" charset="0"/>
                <a:cs typeface="Arial" panose="020B0604020202020204" pitchFamily="34" charset="0"/>
              </a:rPr>
              <a:t>Making lactose-reduced milk </a:t>
            </a:r>
            <a:r>
              <a:rPr lang="en-US" b="1" dirty="0" smtClean="0">
                <a:latin typeface="Arial" panose="020B0604020202020204" pitchFamily="34" charset="0"/>
                <a:cs typeface="Arial" panose="020B0604020202020204" pitchFamily="34" charset="0"/>
              </a:rPr>
              <a:t>- Skills</a:t>
            </a:r>
            <a:endParaRPr lang="en-US" b="1" dirty="0">
              <a:latin typeface="Arial" panose="020B0604020202020204" pitchFamily="34" charset="0"/>
              <a:cs typeface="Arial" panose="020B0604020202020204" pitchFamily="34" charset="0"/>
            </a:endParaRPr>
          </a:p>
          <a:p>
            <a:pPr marL="342900" indent="-342900">
              <a:buClr>
                <a:srgbClr val="C00000"/>
              </a:buClr>
              <a:buSzPct val="100000"/>
              <a:buFont typeface="+mj-lt"/>
              <a:buAutoNum type="arabicPeriod" startAt="7"/>
              <a:tabLst>
                <a:tab pos="2420938" algn="l"/>
              </a:tabLst>
            </a:pPr>
            <a:r>
              <a:rPr lang="en-US" dirty="0" smtClean="0">
                <a:latin typeface="Arial" panose="020B0604020202020204" pitchFamily="34" charset="0"/>
                <a:cs typeface="Arial" panose="020B0604020202020204" pitchFamily="34" charset="0"/>
              </a:rPr>
              <a:t>Now </a:t>
            </a:r>
            <a:r>
              <a:rPr lang="en-US" dirty="0">
                <a:latin typeface="Arial" panose="020B0604020202020204" pitchFamily="34" charset="0"/>
                <a:cs typeface="Arial" panose="020B0604020202020204" pitchFamily="34" charset="0"/>
              </a:rPr>
              <a:t>you can try out your </a:t>
            </a:r>
            <a:r>
              <a:rPr lang="en-US" dirty="0" err="1">
                <a:latin typeface="Arial" panose="020B0604020202020204" pitchFamily="34" charset="0"/>
                <a:cs typeface="Arial" panose="020B0604020202020204" pitchFamily="34" charset="0"/>
              </a:rPr>
              <a:t>immobilised</a:t>
            </a:r>
            <a:r>
              <a:rPr lang="en-US" dirty="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enzymes. </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Take </a:t>
            </a:r>
            <a:r>
              <a:rPr lang="en-US" dirty="0">
                <a:latin typeface="Arial" panose="020B0604020202020204" pitchFamily="34" charset="0"/>
                <a:cs typeface="Arial" panose="020B0604020202020204" pitchFamily="34" charset="0"/>
              </a:rPr>
              <a:t>some milk, and pour it gently over </a:t>
            </a:r>
            <a:r>
              <a:rPr lang="en-US" dirty="0" smtClean="0">
                <a:latin typeface="Arial" panose="020B0604020202020204" pitchFamily="34" charset="0"/>
                <a:cs typeface="Arial" panose="020B0604020202020204" pitchFamily="34" charset="0"/>
              </a:rPr>
              <a:t>the beads </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in </a:t>
            </a:r>
            <a:r>
              <a:rPr lang="en-US" dirty="0">
                <a:latin typeface="Arial" panose="020B0604020202020204" pitchFamily="34" charset="0"/>
                <a:cs typeface="Arial" panose="020B0604020202020204" pitchFamily="34" charset="0"/>
              </a:rPr>
              <a:t>the </a:t>
            </a:r>
            <a:r>
              <a:rPr lang="en-US" dirty="0" smtClean="0">
                <a:latin typeface="Arial" panose="020B0604020202020204" pitchFamily="34" charset="0"/>
                <a:cs typeface="Arial" panose="020B0604020202020204" pitchFamily="34" charset="0"/>
              </a:rPr>
              <a:t>syringe</a:t>
            </a:r>
            <a:r>
              <a:rPr lang="en-US" dirty="0">
                <a:latin typeface="Arial" panose="020B0604020202020204" pitchFamily="34" charset="0"/>
                <a:cs typeface="Arial" panose="020B0604020202020204" pitchFamily="34" charset="0"/>
              </a:rPr>
              <a:t>. Make sure you </a:t>
            </a:r>
            <a:r>
              <a:rPr lang="en-US" dirty="0" smtClean="0">
                <a:latin typeface="Arial" panose="020B0604020202020204" pitchFamily="34" charset="0"/>
                <a:cs typeface="Arial" panose="020B0604020202020204" pitchFamily="34" charset="0"/>
              </a:rPr>
              <a:t>have something </a:t>
            </a:r>
            <a:r>
              <a:rPr lang="en-US" dirty="0">
                <a:latin typeface="Arial" panose="020B0604020202020204" pitchFamily="34" charset="0"/>
                <a:cs typeface="Arial" panose="020B0604020202020204" pitchFamily="34" charset="0"/>
              </a:rPr>
              <a:t>to </a:t>
            </a:r>
            <a:r>
              <a:rPr lang="en-US" dirty="0" smtClean="0">
                <a:latin typeface="Arial" panose="020B0604020202020204" pitchFamily="34" charset="0"/>
                <a:cs typeface="Arial" panose="020B0604020202020204" pitchFamily="34" charset="0"/>
              </a:rPr>
              <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catch </a:t>
            </a:r>
            <a:r>
              <a:rPr lang="en-US" dirty="0">
                <a:latin typeface="Arial" panose="020B0604020202020204" pitchFamily="34" charset="0"/>
                <a:cs typeface="Arial" panose="020B0604020202020204" pitchFamily="34" charset="0"/>
              </a:rPr>
              <a:t>it in as it drops out.</a:t>
            </a:r>
          </a:p>
          <a:p>
            <a:pPr marL="342900" indent="-342900">
              <a:buClr>
                <a:srgbClr val="C00000"/>
              </a:buClr>
              <a:buSzPct val="100000"/>
              <a:buFont typeface="+mj-lt"/>
              <a:buAutoNum type="arabicPeriod" startAt="7"/>
              <a:tabLst>
                <a:tab pos="2420938" algn="l"/>
              </a:tabLst>
            </a:pPr>
            <a:r>
              <a:rPr lang="en-US" dirty="0" smtClean="0">
                <a:latin typeface="Arial" panose="020B0604020202020204" pitchFamily="34" charset="0"/>
                <a:cs typeface="Arial" panose="020B0604020202020204" pitchFamily="34" charset="0"/>
              </a:rPr>
              <a:t>Dip </a:t>
            </a:r>
            <a:r>
              <a:rPr lang="en-US" dirty="0">
                <a:latin typeface="Arial" panose="020B0604020202020204" pitchFamily="34" charset="0"/>
                <a:cs typeface="Arial" panose="020B0604020202020204" pitchFamily="34" charset="0"/>
              </a:rPr>
              <a:t>a glucose test strip into some of the </a:t>
            </a:r>
            <a:r>
              <a:rPr lang="en-US" dirty="0" smtClean="0">
                <a:latin typeface="Arial" panose="020B0604020202020204" pitchFamily="34" charset="0"/>
                <a:cs typeface="Arial" panose="020B0604020202020204" pitchFamily="34" charset="0"/>
              </a:rPr>
              <a:t>milk. Dip </a:t>
            </a:r>
            <a:r>
              <a:rPr lang="en-US" dirty="0">
                <a:latin typeface="Arial" panose="020B0604020202020204" pitchFamily="34" charset="0"/>
                <a:cs typeface="Arial" panose="020B0604020202020204" pitchFamily="34" charset="0"/>
              </a:rPr>
              <a:t>another glucose test strip into the </a:t>
            </a:r>
            <a:r>
              <a:rPr lang="en-US" dirty="0" smtClean="0">
                <a:latin typeface="Arial" panose="020B0604020202020204" pitchFamily="34" charset="0"/>
                <a:cs typeface="Arial" panose="020B0604020202020204" pitchFamily="34" charset="0"/>
              </a:rPr>
              <a:t>liquid which </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drips </a:t>
            </a:r>
            <a:r>
              <a:rPr lang="en-US" dirty="0">
                <a:latin typeface="Arial" panose="020B0604020202020204" pitchFamily="34" charset="0"/>
                <a:cs typeface="Arial" panose="020B0604020202020204" pitchFamily="34" charset="0"/>
              </a:rPr>
              <a:t>out of the </a:t>
            </a:r>
            <a:r>
              <a:rPr lang="en-US" dirty="0" err="1">
                <a:latin typeface="Arial" panose="020B0604020202020204" pitchFamily="34" charset="0"/>
                <a:cs typeface="Arial" panose="020B0604020202020204" pitchFamily="34" charset="0"/>
              </a:rPr>
              <a:t>immobilised</a:t>
            </a:r>
            <a:r>
              <a:rPr lang="en-US" dirty="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enzyme column</a:t>
            </a:r>
            <a:r>
              <a:rPr lang="en-US" dirty="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Record </a:t>
            </a:r>
            <a:r>
              <a:rPr lang="en-US" dirty="0">
                <a:latin typeface="Arial" panose="020B0604020202020204" pitchFamily="34" charset="0"/>
                <a:cs typeface="Arial" panose="020B0604020202020204" pitchFamily="34" charset="0"/>
              </a:rPr>
              <a:t>your results</a:t>
            </a:r>
            <a:r>
              <a:rPr lang="en-US" dirty="0" smtClean="0">
                <a:latin typeface="Arial" panose="020B0604020202020204" pitchFamily="34" charset="0"/>
                <a:cs typeface="Arial" panose="020B0604020202020204" pitchFamily="34" charset="0"/>
              </a:rPr>
              <a:t>.</a:t>
            </a:r>
          </a:p>
          <a:p>
            <a:pPr>
              <a:buClr>
                <a:srgbClr val="C00000"/>
              </a:buClr>
              <a:buSzPct val="100000"/>
              <a:tabLst>
                <a:tab pos="2420938" algn="l"/>
              </a:tabLst>
            </a:pPr>
            <a:r>
              <a:rPr lang="en-US" dirty="0">
                <a:latin typeface="Arial" panose="020B0604020202020204" pitchFamily="34" charset="0"/>
                <a:cs typeface="Arial" panose="020B0604020202020204" pitchFamily="34" charset="0"/>
              </a:rPr>
              <a:t>Questions</a:t>
            </a:r>
          </a:p>
          <a:p>
            <a:pPr marL="449263" indent="-449263">
              <a:buClr>
                <a:srgbClr val="C00000"/>
              </a:buClr>
              <a:buSzPct val="100000"/>
              <a:tabLst>
                <a:tab pos="2420938" algn="l"/>
              </a:tabLst>
            </a:pPr>
            <a:r>
              <a:rPr lang="en-US" b="1" dirty="0">
                <a:latin typeface="Arial" panose="020B0604020202020204" pitchFamily="34" charset="0"/>
                <a:cs typeface="Arial" panose="020B0604020202020204" pitchFamily="34" charset="0"/>
              </a:rPr>
              <a:t>A1</a:t>
            </a:r>
            <a:r>
              <a:rPr lang="en-US" dirty="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	Suggest </a:t>
            </a:r>
            <a:r>
              <a:rPr lang="en-US" dirty="0">
                <a:latin typeface="Arial" panose="020B0604020202020204" pitchFamily="34" charset="0"/>
                <a:cs typeface="Arial" panose="020B0604020202020204" pitchFamily="34" charset="0"/>
              </a:rPr>
              <a:t>why you needed to wash the </a:t>
            </a:r>
            <a:r>
              <a:rPr lang="en-US" dirty="0" smtClean="0">
                <a:latin typeface="Arial" panose="020B0604020202020204" pitchFamily="34" charset="0"/>
                <a:cs typeface="Arial" panose="020B0604020202020204" pitchFamily="34" charset="0"/>
              </a:rPr>
              <a:t>bead </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before </a:t>
            </a:r>
            <a:r>
              <a:rPr lang="en-US" dirty="0">
                <a:latin typeface="Arial" panose="020B0604020202020204" pitchFamily="34" charset="0"/>
                <a:cs typeface="Arial" panose="020B0604020202020204" pitchFamily="34" charset="0"/>
              </a:rPr>
              <a:t>putting them into the syringe barrel.</a:t>
            </a:r>
          </a:p>
          <a:p>
            <a:pPr marL="449263" indent="-449263">
              <a:buClr>
                <a:srgbClr val="C00000"/>
              </a:buClr>
              <a:buSzPct val="100000"/>
              <a:tabLst>
                <a:tab pos="2420938" algn="l"/>
              </a:tabLst>
            </a:pPr>
            <a:r>
              <a:rPr lang="en-US" b="1" dirty="0">
                <a:latin typeface="Arial" panose="020B0604020202020204" pitchFamily="34" charset="0"/>
                <a:cs typeface="Arial" panose="020B0604020202020204" pitchFamily="34" charset="0"/>
              </a:rPr>
              <a:t>A2</a:t>
            </a:r>
            <a:r>
              <a:rPr lang="en-US" dirty="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	What </a:t>
            </a:r>
            <a:r>
              <a:rPr lang="en-US" dirty="0">
                <a:latin typeface="Arial" panose="020B0604020202020204" pitchFamily="34" charset="0"/>
                <a:cs typeface="Arial" panose="020B0604020202020204" pitchFamily="34" charset="0"/>
              </a:rPr>
              <a:t>was the purpose of the piece of </a:t>
            </a:r>
            <a:r>
              <a:rPr lang="en-US" dirty="0" smtClean="0">
                <a:latin typeface="Arial" panose="020B0604020202020204" pitchFamily="34" charset="0"/>
                <a:cs typeface="Arial" panose="020B0604020202020204" pitchFamily="34" charset="0"/>
              </a:rPr>
              <a:t>nylon </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gauze </a:t>
            </a:r>
            <a:r>
              <a:rPr lang="en-US" dirty="0">
                <a:latin typeface="Arial" panose="020B0604020202020204" pitchFamily="34" charset="0"/>
                <a:cs typeface="Arial" panose="020B0604020202020204" pitchFamily="34" charset="0"/>
              </a:rPr>
              <a:t>in the syringe barrel?</a:t>
            </a:r>
          </a:p>
          <a:p>
            <a:pPr marL="449263" indent="-449263">
              <a:buClr>
                <a:srgbClr val="C00000"/>
              </a:buClr>
              <a:buSzPct val="100000"/>
              <a:tabLst>
                <a:tab pos="2420938" algn="l"/>
              </a:tabLst>
            </a:pPr>
            <a:r>
              <a:rPr lang="en-US" b="1" dirty="0">
                <a:latin typeface="Arial" panose="020B0604020202020204" pitchFamily="34" charset="0"/>
                <a:cs typeface="Arial" panose="020B0604020202020204" pitchFamily="34" charset="0"/>
              </a:rPr>
              <a:t>A3</a:t>
            </a:r>
            <a:r>
              <a:rPr lang="en-US" dirty="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	How </a:t>
            </a:r>
            <a:r>
              <a:rPr lang="en-US" dirty="0">
                <a:latin typeface="Arial" panose="020B0604020202020204" pitchFamily="34" charset="0"/>
                <a:cs typeface="Arial" panose="020B0604020202020204" pitchFamily="34" charset="0"/>
              </a:rPr>
              <a:t>quickly did the liquid move through </a:t>
            </a:r>
            <a:r>
              <a:rPr lang="en-US" dirty="0" smtClean="0">
                <a:latin typeface="Arial" panose="020B0604020202020204" pitchFamily="34" charset="0"/>
                <a:cs typeface="Arial" panose="020B0604020202020204" pitchFamily="34" charset="0"/>
              </a:rPr>
              <a:t>the </a:t>
            </a:r>
            <a:r>
              <a:rPr lang="en-US" dirty="0" err="1" smtClean="0">
                <a:latin typeface="Arial" panose="020B0604020202020204" pitchFamily="34" charset="0"/>
                <a:cs typeface="Arial" panose="020B0604020202020204" pitchFamily="34" charset="0"/>
              </a:rPr>
              <a:t>immobilised</a:t>
            </a:r>
            <a:r>
              <a:rPr lang="en-US" dirty="0" smtClean="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enzymes? Could you speed </a:t>
            </a:r>
            <a:r>
              <a:rPr lang="en-US" dirty="0" smtClean="0">
                <a:latin typeface="Arial" panose="020B0604020202020204" pitchFamily="34" charset="0"/>
                <a:cs typeface="Arial" panose="020B0604020202020204" pitchFamily="34" charset="0"/>
              </a:rPr>
              <a:t>it up? Might this affect your yield of glucose? If you have time</a:t>
            </a:r>
            <a:r>
              <a:rPr lang="en-US" dirty="0">
                <a:latin typeface="Arial" panose="020B0604020202020204" pitchFamily="34" charset="0"/>
                <a:cs typeface="Arial" panose="020B0604020202020204" pitchFamily="34" charset="0"/>
              </a:rPr>
              <a:t>, you could test several </a:t>
            </a:r>
            <a:r>
              <a:rPr lang="en-US" dirty="0" smtClean="0">
                <a:latin typeface="Arial" panose="020B0604020202020204" pitchFamily="34" charset="0"/>
                <a:cs typeface="Arial" panose="020B0604020202020204" pitchFamily="34" charset="0"/>
              </a:rPr>
              <a:t>different arrangements</a:t>
            </a:r>
            <a:r>
              <a:rPr lang="en-US" dirty="0">
                <a:latin typeface="Arial" panose="020B0604020202020204" pitchFamily="34" charset="0"/>
                <a:cs typeface="Arial" panose="020B0604020202020204" pitchFamily="34" charset="0"/>
              </a:rPr>
              <a:t>, to see how to get the </a:t>
            </a:r>
            <a:r>
              <a:rPr lang="en-US" dirty="0" smtClean="0">
                <a:latin typeface="Arial" panose="020B0604020202020204" pitchFamily="34" charset="0"/>
                <a:cs typeface="Arial" panose="020B0604020202020204" pitchFamily="34" charset="0"/>
              </a:rPr>
              <a:t>fastest, highest </a:t>
            </a:r>
            <a:r>
              <a:rPr lang="en-US" dirty="0">
                <a:latin typeface="Arial" panose="020B0604020202020204" pitchFamily="34" charset="0"/>
                <a:cs typeface="Arial" panose="020B0604020202020204" pitchFamily="34" charset="0"/>
              </a:rPr>
              <a:t>yield of glucose.)</a:t>
            </a:r>
          </a:p>
        </p:txBody>
      </p:sp>
      <p:sp>
        <p:nvSpPr>
          <p:cNvPr id="11" name="Oval 10"/>
          <p:cNvSpPr/>
          <p:nvPr/>
        </p:nvSpPr>
        <p:spPr>
          <a:xfrm rot="1078849">
            <a:off x="8609139" y="1026434"/>
            <a:ext cx="448183"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latin typeface="Arial" panose="020B0604020202020204" pitchFamily="34" charset="0"/>
                <a:cs typeface="Arial" panose="020B0604020202020204" pitchFamily="34" charset="0"/>
              </a:rPr>
              <a:t>A</a:t>
            </a:r>
            <a:endParaRPr lang="en-GB" sz="14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a:lum bright="-47000" contrast="75000"/>
          </a:blip>
          <a:srcRect l="46850" t="17785" r="25165" b="5179"/>
          <a:stretch/>
        </p:blipFill>
        <p:spPr>
          <a:xfrm>
            <a:off x="5940152" y="1215108"/>
            <a:ext cx="2893078" cy="4254653"/>
          </a:xfrm>
          <a:prstGeom prst="rect">
            <a:avLst/>
          </a:prstGeom>
        </p:spPr>
      </p:pic>
      <p:sp>
        <p:nvSpPr>
          <p:cNvPr id="7" name="TextBox 6">
            <a:hlinkClick r:id="rId4" action="ppaction://hlinksldjump"/>
          </p:cNvPr>
          <p:cNvSpPr txBox="1"/>
          <p:nvPr/>
        </p:nvSpPr>
        <p:spPr>
          <a:xfrm>
            <a:off x="8316416" y="5602014"/>
            <a:ext cx="607859" cy="923330"/>
          </a:xfrm>
          <a:prstGeom prst="rect">
            <a:avLst/>
          </a:prstGeom>
          <a:noFill/>
        </p:spPr>
        <p:txBody>
          <a:bodyPr wrap="none" rtlCol="0">
            <a:spAutoFit/>
          </a:bodyPr>
          <a:lstStyle/>
          <a:p>
            <a:r>
              <a:rPr lang="en-IE"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990265213"/>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21.4 – Penicillin</a:t>
            </a:r>
            <a:endParaRPr lang="en-US" sz="4000" dirty="0"/>
          </a:p>
        </p:txBody>
      </p:sp>
      <p:sp>
        <p:nvSpPr>
          <p:cNvPr id="34" name="Rectangle 33"/>
          <p:cNvSpPr/>
          <p:nvPr/>
        </p:nvSpPr>
        <p:spPr>
          <a:xfrm>
            <a:off x="179512" y="1124744"/>
            <a:ext cx="8712968" cy="1384995"/>
          </a:xfrm>
          <a:prstGeom prst="rect">
            <a:avLst/>
          </a:prstGeom>
        </p:spPr>
        <p:txBody>
          <a:bodyPr wrap="square">
            <a:spAutoFit/>
          </a:bodyPr>
          <a:lstStyle/>
          <a:p>
            <a:pPr marL="361950" indent="-355600">
              <a:buClr>
                <a:srgbClr val="0070C0"/>
              </a:buClr>
              <a:buSzPct val="80000"/>
              <a:buFont typeface="Arial" panose="020B0604020202020204" pitchFamily="34" charset="0"/>
              <a:buChar char="►"/>
            </a:pPr>
            <a:r>
              <a:rPr lang="en-US" sz="2100" b="1" dirty="0">
                <a:solidFill>
                  <a:srgbClr val="C00000"/>
                </a:solidFill>
              </a:rPr>
              <a:t>Antibiotics</a:t>
            </a:r>
            <a:r>
              <a:rPr lang="en-US" sz="2100" dirty="0">
                <a:solidFill>
                  <a:srgbClr val="C00000"/>
                </a:solidFill>
              </a:rPr>
              <a:t> </a:t>
            </a:r>
            <a:r>
              <a:rPr lang="en-US" sz="2100" dirty="0"/>
              <a:t>are </a:t>
            </a:r>
            <a:r>
              <a:rPr lang="en-US" sz="2100" dirty="0" smtClean="0"/>
              <a:t>substances </a:t>
            </a:r>
            <a:r>
              <a:rPr lang="en-US" sz="2100" dirty="0"/>
              <a:t>which kill bacteria </a:t>
            </a:r>
            <a:r>
              <a:rPr lang="en-US" sz="2100" dirty="0" smtClean="0"/>
              <a:t>without harming </a:t>
            </a:r>
            <a:r>
              <a:rPr lang="en-US" sz="2100" dirty="0"/>
              <a:t>human cells. We take antibiotics to help to </a:t>
            </a:r>
            <a:r>
              <a:rPr lang="en-US" sz="2100" dirty="0" smtClean="0"/>
              <a:t>cure bacterial </a:t>
            </a:r>
            <a:r>
              <a:rPr lang="en-US" sz="2100" dirty="0"/>
              <a:t>infections.</a:t>
            </a:r>
          </a:p>
          <a:p>
            <a:pPr marL="361950" indent="-355600">
              <a:buClr>
                <a:srgbClr val="0070C0"/>
              </a:buClr>
              <a:buSzPct val="80000"/>
              <a:buFont typeface="Arial" panose="020B0604020202020204" pitchFamily="34" charset="0"/>
              <a:buChar char="►"/>
            </a:pPr>
            <a:r>
              <a:rPr lang="en-US" sz="2100" b="1" dirty="0">
                <a:solidFill>
                  <a:srgbClr val="C00000"/>
                </a:solidFill>
              </a:rPr>
              <a:t>Penicillin</a:t>
            </a:r>
            <a:r>
              <a:rPr lang="en-US" sz="2100" dirty="0">
                <a:solidFill>
                  <a:srgbClr val="C00000"/>
                </a:solidFill>
              </a:rPr>
              <a:t> </a:t>
            </a:r>
            <a:r>
              <a:rPr lang="en-US" sz="2100" dirty="0"/>
              <a:t>is made by growing the fungus </a:t>
            </a:r>
            <a:r>
              <a:rPr lang="en-US" sz="2100" dirty="0" err="1" smtClean="0"/>
              <a:t>Penicillium</a:t>
            </a:r>
            <a:r>
              <a:rPr lang="en-US" sz="2100" dirty="0" smtClean="0"/>
              <a:t> (Figure </a:t>
            </a:r>
            <a:r>
              <a:rPr lang="en-US" sz="2100" dirty="0"/>
              <a:t>21.7) in a large fermenter (Figure 21.8 </a:t>
            </a:r>
            <a:r>
              <a:rPr lang="en-US" sz="2100" dirty="0" smtClean="0"/>
              <a:t>on page </a:t>
            </a:r>
            <a:r>
              <a:rPr lang="en-US" sz="2100" dirty="0"/>
              <a:t>286).</a:t>
            </a:r>
            <a:endParaRPr lang="en-US" sz="2100" dirty="0" smtClean="0"/>
          </a:p>
        </p:txBody>
      </p:sp>
      <p:sp>
        <p:nvSpPr>
          <p:cNvPr id="19" name="Round Same Side Corner Rectangle 18">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284</a:t>
            </a:r>
            <a:endParaRPr lang="en-GB" sz="960" b="1" dirty="0">
              <a:latin typeface="Arial" panose="020B0604020202020204" pitchFamily="34" charset="0"/>
              <a:cs typeface="Arial" panose="020B0604020202020204" pitchFamily="34" charset="0"/>
            </a:endParaRPr>
          </a:p>
        </p:txBody>
      </p:sp>
      <p:sp>
        <p:nvSpPr>
          <p:cNvPr id="8" name="Rectangle 7"/>
          <p:cNvSpPr/>
          <p:nvPr/>
        </p:nvSpPr>
        <p:spPr>
          <a:xfrm>
            <a:off x="230555" y="6042659"/>
            <a:ext cx="3837390" cy="626701"/>
          </a:xfrm>
          <a:prstGeom prst="rect">
            <a:avLst/>
          </a:prstGeom>
        </p:spPr>
        <p:txBody>
          <a:bodyPr wrap="square" lIns="36000" tIns="36000" rIns="36000" bIns="36000">
            <a:spAutoFit/>
          </a:bodyPr>
          <a:lstStyle/>
          <a:p>
            <a:pPr indent="361950">
              <a:buClr>
                <a:srgbClr val="C00000"/>
              </a:buClr>
              <a:buSzPct val="80000"/>
              <a:buFont typeface="Arial" panose="020B0604020202020204" pitchFamily="34" charset="0"/>
              <a:buChar char="▲"/>
            </a:pPr>
            <a:r>
              <a:rPr lang="en-US" b="1" dirty="0" smtClean="0"/>
              <a:t>Figure 21.7 - </a:t>
            </a:r>
            <a:r>
              <a:rPr lang="en-US" dirty="0" err="1" smtClean="0"/>
              <a:t>Penicillium</a:t>
            </a:r>
            <a:r>
              <a:rPr lang="en-US" dirty="0"/>
              <a:t>, the fungus that makes penicillin.</a:t>
            </a:r>
            <a:endParaRPr lang="en-GB" dirty="0"/>
          </a:p>
        </p:txBody>
      </p:sp>
      <p:pic>
        <p:nvPicPr>
          <p:cNvPr id="2" name="Picture 1"/>
          <p:cNvPicPr>
            <a:picLocks noChangeAspect="1"/>
          </p:cNvPicPr>
          <p:nvPr/>
        </p:nvPicPr>
        <p:blipFill rotWithShape="1">
          <a:blip r:embed="rId3">
            <a:lum bright="-47000" contrast="75000"/>
          </a:blip>
          <a:srcRect l="4176" t="1735" r="4176" b="3109"/>
          <a:stretch/>
        </p:blipFill>
        <p:spPr>
          <a:xfrm>
            <a:off x="214919" y="2543532"/>
            <a:ext cx="4195225" cy="3477756"/>
          </a:xfrm>
          <a:prstGeom prst="rect">
            <a:avLst/>
          </a:prstGeom>
        </p:spPr>
      </p:pic>
      <p:pic>
        <p:nvPicPr>
          <p:cNvPr id="15362" name="Picture 2" descr="Image result for penicillin fermenter"/>
          <p:cNvPicPr>
            <a:picLocks noChangeAspect="1" noChangeArrowheads="1"/>
          </p:cNvPicPr>
          <p:nvPr/>
        </p:nvPicPr>
        <p:blipFill rotWithShape="1">
          <a:blip r:embed="rId4">
            <a:lum bright="-47000" contrast="75000"/>
            <a:extLst>
              <a:ext uri="{28A0092B-C50C-407E-A947-70E740481C1C}">
                <a14:useLocalDpi xmlns:a14="http://schemas.microsoft.com/office/drawing/2010/main" val="0"/>
              </a:ext>
            </a:extLst>
          </a:blip>
          <a:srcRect l="2965" t="2932" r="2166" b="3528"/>
          <a:stretch/>
        </p:blipFill>
        <p:spPr bwMode="auto">
          <a:xfrm>
            <a:off x="4932593" y="2492896"/>
            <a:ext cx="3959887" cy="3774267"/>
          </a:xfrm>
          <a:prstGeom prst="rect">
            <a:avLst/>
          </a:prstGeom>
          <a:extLst>
            <a:ext uri="{909E8E84-426E-40DD-AFC4-6F175D3DCCD1}">
              <a14:hiddenFill xmlns:a14="http://schemas.microsoft.com/office/drawing/2010/main">
                <a:solidFill>
                  <a:srgbClr val="FFFFFF"/>
                </a:solidFill>
              </a14:hiddenFill>
            </a:ext>
          </a:extLst>
        </p:spPr>
      </p:pic>
      <p:sp>
        <p:nvSpPr>
          <p:cNvPr id="12" name="Rectangle 11"/>
          <p:cNvSpPr/>
          <p:nvPr/>
        </p:nvSpPr>
        <p:spPr>
          <a:xfrm>
            <a:off x="4644008" y="6042659"/>
            <a:ext cx="4233737" cy="626701"/>
          </a:xfrm>
          <a:prstGeom prst="rect">
            <a:avLst/>
          </a:prstGeom>
        </p:spPr>
        <p:txBody>
          <a:bodyPr wrap="square" lIns="36000" tIns="36000" rIns="36000" bIns="36000">
            <a:spAutoFit/>
          </a:bodyPr>
          <a:lstStyle/>
          <a:p>
            <a:pPr indent="361950">
              <a:buClr>
                <a:srgbClr val="C00000"/>
              </a:buClr>
              <a:buSzPct val="80000"/>
              <a:buFont typeface="Arial" panose="020B0604020202020204" pitchFamily="34" charset="0"/>
              <a:buChar char="▲"/>
            </a:pPr>
            <a:r>
              <a:rPr lang="en-US" b="1" dirty="0" smtClean="0"/>
              <a:t>Figure 21.8 </a:t>
            </a:r>
            <a:r>
              <a:rPr lang="en-US" dirty="0" smtClean="0"/>
              <a:t>– </a:t>
            </a:r>
            <a:br>
              <a:rPr lang="en-US" dirty="0" smtClean="0"/>
            </a:br>
            <a:r>
              <a:rPr lang="en-US" dirty="0" smtClean="0"/>
              <a:t>A fermenter used for producing penicillin</a:t>
            </a:r>
            <a:endParaRPr lang="en-GB" dirty="0"/>
          </a:p>
        </p:txBody>
      </p:sp>
      <p:sp>
        <p:nvSpPr>
          <p:cNvPr id="9" name="TextBox 8">
            <a:hlinkClick r:id="rId5" action="ppaction://hlinksldjump"/>
          </p:cNvPr>
          <p:cNvSpPr txBox="1"/>
          <p:nvPr/>
        </p:nvSpPr>
        <p:spPr>
          <a:xfrm>
            <a:off x="8316416" y="2492896"/>
            <a:ext cx="607859" cy="923330"/>
          </a:xfrm>
          <a:prstGeom prst="rect">
            <a:avLst/>
          </a:prstGeom>
          <a:noFill/>
        </p:spPr>
        <p:txBody>
          <a:bodyPr wrap="none" rtlCol="0">
            <a:spAutoFit/>
          </a:bodyPr>
          <a:lstStyle/>
          <a:p>
            <a:r>
              <a:rPr lang="en-IE"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940311480"/>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21.4 – Penicillin</a:t>
            </a:r>
            <a:endParaRPr lang="en-US" sz="4000" dirty="0"/>
          </a:p>
        </p:txBody>
      </p:sp>
      <p:sp>
        <p:nvSpPr>
          <p:cNvPr id="34" name="Rectangle 33"/>
          <p:cNvSpPr/>
          <p:nvPr/>
        </p:nvSpPr>
        <p:spPr>
          <a:xfrm>
            <a:off x="179512" y="1124744"/>
            <a:ext cx="6048672" cy="5647700"/>
          </a:xfrm>
          <a:prstGeom prst="rect">
            <a:avLst/>
          </a:prstGeom>
        </p:spPr>
        <p:txBody>
          <a:bodyPr wrap="square">
            <a:spAutoFit/>
          </a:bodyPr>
          <a:lstStyle/>
          <a:p>
            <a:pPr marL="361950" indent="-355600">
              <a:buClr>
                <a:srgbClr val="0070C0"/>
              </a:buClr>
              <a:buSzPct val="80000"/>
              <a:buFont typeface="Arial" panose="020B0604020202020204" pitchFamily="34" charset="0"/>
              <a:buChar char="►"/>
            </a:pPr>
            <a:r>
              <a:rPr lang="en-US" sz="1900" b="1" dirty="0" err="1" smtClean="0">
                <a:solidFill>
                  <a:srgbClr val="C00000"/>
                </a:solidFill>
              </a:rPr>
              <a:t>Penicillium</a:t>
            </a:r>
            <a:r>
              <a:rPr lang="en-US" sz="1900" dirty="0" smtClean="0">
                <a:solidFill>
                  <a:srgbClr val="C00000"/>
                </a:solidFill>
              </a:rPr>
              <a:t> </a:t>
            </a:r>
            <a:r>
              <a:rPr lang="en-US" sz="1900" dirty="0"/>
              <a:t>is grown in a culture medium </a:t>
            </a:r>
            <a:r>
              <a:rPr lang="en-US" sz="1900" dirty="0" smtClean="0"/>
              <a:t>containing carbohydrates </a:t>
            </a:r>
            <a:r>
              <a:rPr lang="en-US" sz="1900" dirty="0"/>
              <a:t>and amino acids. The contents of </a:t>
            </a:r>
            <a:r>
              <a:rPr lang="en-US" sz="1900" dirty="0" smtClean="0"/>
              <a:t>the fermenter </a:t>
            </a:r>
            <a:r>
              <a:rPr lang="en-US" sz="1900" dirty="0"/>
              <a:t>look a bit like watery porridge. They </a:t>
            </a:r>
            <a:r>
              <a:rPr lang="en-US" sz="1900" dirty="0" smtClean="0"/>
              <a:t>are stirred </a:t>
            </a:r>
            <a:r>
              <a:rPr lang="en-US" sz="1900" dirty="0"/>
              <a:t>continuously. This not only keeps the </a:t>
            </a:r>
            <a:r>
              <a:rPr lang="en-US" sz="1900" dirty="0" smtClean="0"/>
              <a:t>fungus in </a:t>
            </a:r>
            <a:r>
              <a:rPr lang="en-US" sz="1900" dirty="0"/>
              <a:t>contact with fresh supplies of nutrients, and </a:t>
            </a:r>
            <a:r>
              <a:rPr lang="en-US" sz="1900" dirty="0" smtClean="0"/>
              <a:t>mixes oxygen </a:t>
            </a:r>
            <a:r>
              <a:rPr lang="en-US" sz="1900" dirty="0"/>
              <a:t>into the culture, but also rolls the fungus </a:t>
            </a:r>
            <a:r>
              <a:rPr lang="en-US" sz="1900" dirty="0" smtClean="0"/>
              <a:t>up into </a:t>
            </a:r>
            <a:r>
              <a:rPr lang="en-US" sz="1900" dirty="0"/>
              <a:t>little pellets. This makes it quite easy to separate </a:t>
            </a:r>
            <a:r>
              <a:rPr lang="en-US" sz="1900" dirty="0" smtClean="0"/>
              <a:t>the liquid </a:t>
            </a:r>
            <a:r>
              <a:rPr lang="en-US" sz="1900" dirty="0"/>
              <a:t>part of the culture - which contains the </a:t>
            </a:r>
            <a:r>
              <a:rPr lang="en-US" sz="1900" dirty="0" smtClean="0"/>
              <a:t>penicillin - </a:t>
            </a:r>
            <a:r>
              <a:rPr lang="en-US" sz="1900" dirty="0"/>
              <a:t>from the fungus, at a later stage.</a:t>
            </a:r>
          </a:p>
          <a:p>
            <a:pPr marL="361950" indent="-355600">
              <a:buClr>
                <a:srgbClr val="0070C0"/>
              </a:buClr>
              <a:buSzPct val="80000"/>
              <a:buFont typeface="Arial" panose="020B0604020202020204" pitchFamily="34" charset="0"/>
              <a:buChar char="►"/>
            </a:pPr>
            <a:r>
              <a:rPr lang="en-US" sz="1900" dirty="0"/>
              <a:t>To begin with, the fungus just grows. This </a:t>
            </a:r>
            <a:r>
              <a:rPr lang="en-US" sz="1900" dirty="0" smtClean="0"/>
              <a:t>stage takes </a:t>
            </a:r>
            <a:r>
              <a:rPr lang="en-US" sz="1900" dirty="0"/>
              <a:t>about 15-24 hours. After that, it begins to </a:t>
            </a:r>
            <a:r>
              <a:rPr lang="en-US" sz="1900" dirty="0" smtClean="0"/>
              <a:t>secrete penicillin</a:t>
            </a:r>
            <a:r>
              <a:rPr lang="en-US" sz="1900" dirty="0"/>
              <a:t>. The rate at which it produces penicillin </a:t>
            </a:r>
            <a:r>
              <a:rPr lang="en-US" sz="1900" dirty="0" smtClean="0"/>
              <a:t>partly depends </a:t>
            </a:r>
            <a:r>
              <a:rPr lang="en-US" sz="1900" dirty="0"/>
              <a:t>on how much sugar it has available. If there </a:t>
            </a:r>
            <a:r>
              <a:rPr lang="en-US" sz="1900" dirty="0" smtClean="0"/>
              <a:t>is a </a:t>
            </a:r>
            <a:r>
              <a:rPr lang="en-US" sz="1900" dirty="0"/>
              <a:t>lot of sugar, then not much penicillin is made. If </a:t>
            </a:r>
            <a:r>
              <a:rPr lang="en-US" sz="1900" dirty="0" smtClean="0"/>
              <a:t>there is </a:t>
            </a:r>
            <a:r>
              <a:rPr lang="en-US" sz="1900" dirty="0"/>
              <a:t>no sugar at all, then no penicillin is made. So </a:t>
            </a:r>
            <a:r>
              <a:rPr lang="en-US" sz="1900" dirty="0" smtClean="0"/>
              <a:t>small amounts </a:t>
            </a:r>
            <a:r>
              <a:rPr lang="en-US" sz="1900" dirty="0"/>
              <a:t>of sugar have to be fed into the fermenter </a:t>
            </a:r>
            <a:r>
              <a:rPr lang="en-US" sz="1900" dirty="0" smtClean="0"/>
              <a:t>all the </a:t>
            </a:r>
            <a:r>
              <a:rPr lang="en-US" sz="1900" dirty="0"/>
              <a:t>time that the fungus is producing penicillin</a:t>
            </a:r>
            <a:r>
              <a:rPr lang="en-US" sz="1900" dirty="0" smtClean="0"/>
              <a:t>.</a:t>
            </a:r>
            <a:endParaRPr lang="en-US" sz="1900" dirty="0"/>
          </a:p>
        </p:txBody>
      </p:sp>
      <p:sp>
        <p:nvSpPr>
          <p:cNvPr id="19" name="Round Same Side Corner Rectangle 18">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286</a:t>
            </a:r>
            <a:endParaRPr lang="en-GB" sz="960" b="1" dirty="0">
              <a:latin typeface="Arial" panose="020B0604020202020204" pitchFamily="34" charset="0"/>
              <a:cs typeface="Arial" panose="020B0604020202020204" pitchFamily="34" charset="0"/>
            </a:endParaRPr>
          </a:p>
        </p:txBody>
      </p:sp>
      <p:sp>
        <p:nvSpPr>
          <p:cNvPr id="13" name="TextBox 12">
            <a:hlinkClick r:id="rId3" action="ppaction://hlinkfile"/>
          </p:cNvPr>
          <p:cNvSpPr txBox="1"/>
          <p:nvPr/>
        </p:nvSpPr>
        <p:spPr>
          <a:xfrm>
            <a:off x="6228184" y="3820978"/>
            <a:ext cx="2622962"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Penicillin Animation</a:t>
            </a:r>
            <a:endParaRPr lang="en-GB" sz="2000" b="1" dirty="0"/>
          </a:p>
        </p:txBody>
      </p:sp>
      <p:pic>
        <p:nvPicPr>
          <p:cNvPr id="15364" name="Picture 4" descr="Image result for penicillin discovery"/>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30820"/>
          <a:stretch/>
        </p:blipFill>
        <p:spPr bwMode="auto">
          <a:xfrm>
            <a:off x="6228184" y="1124745"/>
            <a:ext cx="2632679" cy="2600442"/>
          </a:xfrm>
          <a:prstGeom prst="rect">
            <a:avLst/>
          </a:prstGeom>
          <a:noFill/>
          <a:extLst>
            <a:ext uri="{909E8E84-426E-40DD-AFC4-6F175D3DCCD1}">
              <a14:hiddenFill xmlns:a14="http://schemas.microsoft.com/office/drawing/2010/main">
                <a:solidFill>
                  <a:srgbClr val="FFFFFF"/>
                </a:solidFill>
              </a14:hiddenFill>
            </a:ext>
          </a:extLst>
        </p:spPr>
      </p:pic>
      <p:pic>
        <p:nvPicPr>
          <p:cNvPr id="15366" name="Picture 6" descr="Image result for penicillin discovery"/>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28184" y="4316878"/>
            <a:ext cx="2622962" cy="228047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6" action="ppaction://hlinksldjump"/>
          </p:cNvPr>
          <p:cNvSpPr txBox="1"/>
          <p:nvPr/>
        </p:nvSpPr>
        <p:spPr>
          <a:xfrm>
            <a:off x="5652120" y="3284984"/>
            <a:ext cx="607859" cy="923330"/>
          </a:xfrm>
          <a:prstGeom prst="rect">
            <a:avLst/>
          </a:prstGeom>
          <a:noFill/>
        </p:spPr>
        <p:txBody>
          <a:bodyPr wrap="none" rtlCol="0">
            <a:spAutoFit/>
          </a:bodyPr>
          <a:lstStyle/>
          <a:p>
            <a:r>
              <a:rPr lang="en-IE"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4249320012"/>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21.4 – Penicillin</a:t>
            </a:r>
            <a:endParaRPr lang="en-US" sz="4000" dirty="0"/>
          </a:p>
        </p:txBody>
      </p:sp>
      <p:sp>
        <p:nvSpPr>
          <p:cNvPr id="34" name="Rectangle 33"/>
          <p:cNvSpPr/>
          <p:nvPr/>
        </p:nvSpPr>
        <p:spPr>
          <a:xfrm>
            <a:off x="179512" y="1124744"/>
            <a:ext cx="8712968" cy="1554272"/>
          </a:xfrm>
          <a:prstGeom prst="rect">
            <a:avLst/>
          </a:prstGeom>
        </p:spPr>
        <p:txBody>
          <a:bodyPr wrap="square">
            <a:spAutoFit/>
          </a:bodyPr>
          <a:lstStyle/>
          <a:p>
            <a:pPr marL="361950" indent="-355600">
              <a:buClr>
                <a:srgbClr val="0070C0"/>
              </a:buClr>
              <a:buSzPct val="80000"/>
              <a:buFont typeface="Arial" panose="020B0604020202020204" pitchFamily="34" charset="0"/>
              <a:buChar char="►"/>
            </a:pPr>
            <a:r>
              <a:rPr lang="en-US" sz="1900" dirty="0" smtClean="0"/>
              <a:t>The </a:t>
            </a:r>
            <a:r>
              <a:rPr lang="en-US" sz="1900" dirty="0"/>
              <a:t>culture is kept going until it is decided that </a:t>
            </a:r>
            <a:r>
              <a:rPr lang="en-US" sz="1900" dirty="0" smtClean="0"/>
              <a:t>the rate </a:t>
            </a:r>
            <a:r>
              <a:rPr lang="en-US" sz="1900" dirty="0"/>
              <a:t>of penicillin production has slowed down so </a:t>
            </a:r>
            <a:r>
              <a:rPr lang="en-US" sz="1900" dirty="0" smtClean="0"/>
              <a:t>much that </a:t>
            </a:r>
            <a:r>
              <a:rPr lang="en-US" sz="1900" dirty="0"/>
              <a:t>it is not worth waiting any longer. This is often </a:t>
            </a:r>
            <a:r>
              <a:rPr lang="en-US" sz="1900" dirty="0" smtClean="0"/>
              <a:t>after about </a:t>
            </a:r>
            <a:r>
              <a:rPr lang="en-US" sz="1900" dirty="0"/>
              <a:t>a week, although the exact time can vary quite </a:t>
            </a:r>
            <a:r>
              <a:rPr lang="en-US" sz="1900" dirty="0" smtClean="0"/>
              <a:t>a lot </a:t>
            </a:r>
            <a:r>
              <a:rPr lang="en-US" sz="1900" dirty="0"/>
              <a:t>on either side of this. Then the culture is filtered, </a:t>
            </a:r>
            <a:r>
              <a:rPr lang="en-US" sz="1900" dirty="0" smtClean="0"/>
              <a:t>and the </a:t>
            </a:r>
            <a:r>
              <a:rPr lang="en-US" sz="1900" dirty="0"/>
              <a:t>liquid is treated to concentrate the penicillin </a:t>
            </a:r>
            <a:r>
              <a:rPr lang="en-US" sz="1900" dirty="0" smtClean="0"/>
              <a:t>which it </a:t>
            </a:r>
            <a:r>
              <a:rPr lang="en-US" sz="1900" dirty="0"/>
              <a:t>contains.</a:t>
            </a:r>
            <a:endParaRPr lang="en-US" sz="1900" dirty="0" smtClean="0"/>
          </a:p>
        </p:txBody>
      </p:sp>
      <p:sp>
        <p:nvSpPr>
          <p:cNvPr id="19" name="Round Same Side Corner Rectangle 18">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286</a:t>
            </a:r>
            <a:endParaRPr lang="en-GB" sz="960" b="1" dirty="0">
              <a:latin typeface="Arial" panose="020B0604020202020204" pitchFamily="34" charset="0"/>
              <a:cs typeface="Arial" panose="020B0604020202020204" pitchFamily="34" charset="0"/>
            </a:endParaRPr>
          </a:p>
        </p:txBody>
      </p:sp>
      <p:pic>
        <p:nvPicPr>
          <p:cNvPr id="16386" name="Picture 2" descr="Image result for penicillin discovery"/>
          <p:cNvPicPr>
            <a:picLocks noChangeAspect="1" noChangeArrowheads="1"/>
          </p:cNvPicPr>
          <p:nvPr/>
        </p:nvPicPr>
        <p:blipFill rotWithShape="1">
          <a:blip r:embed="rId3">
            <a:extLst>
              <a:ext uri="{28A0092B-C50C-407E-A947-70E740481C1C}">
                <a14:useLocalDpi xmlns:a14="http://schemas.microsoft.com/office/drawing/2010/main" val="0"/>
              </a:ext>
            </a:extLst>
          </a:blip>
          <a:srcRect t="-202"/>
          <a:stretch/>
        </p:blipFill>
        <p:spPr bwMode="auto">
          <a:xfrm>
            <a:off x="179512" y="2679016"/>
            <a:ext cx="5701090" cy="3998861"/>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Image result for penicillin discovery"/>
          <p:cNvPicPr>
            <a:picLocks noChangeAspect="1" noChangeArrowheads="1"/>
          </p:cNvPicPr>
          <p:nvPr/>
        </p:nvPicPr>
        <p:blipFill rotWithShape="1">
          <a:blip r:embed="rId4">
            <a:extLst>
              <a:ext uri="{28A0092B-C50C-407E-A947-70E740481C1C}">
                <a14:useLocalDpi xmlns:a14="http://schemas.microsoft.com/office/drawing/2010/main" val="0"/>
              </a:ext>
            </a:extLst>
          </a:blip>
          <a:srcRect t="13784"/>
          <a:stretch/>
        </p:blipFill>
        <p:spPr bwMode="auto">
          <a:xfrm>
            <a:off x="6012160" y="2708920"/>
            <a:ext cx="2880320" cy="1988615"/>
          </a:xfrm>
          <a:prstGeom prst="rect">
            <a:avLst/>
          </a:prstGeom>
          <a:noFill/>
          <a:extLst>
            <a:ext uri="{909E8E84-426E-40DD-AFC4-6F175D3DCCD1}">
              <a14:hiddenFill xmlns:a14="http://schemas.microsoft.com/office/drawing/2010/main">
                <a:solidFill>
                  <a:srgbClr val="FFFFFF"/>
                </a:solidFill>
              </a14:hiddenFill>
            </a:ext>
          </a:extLst>
        </p:spPr>
      </p:pic>
      <p:pic>
        <p:nvPicPr>
          <p:cNvPr id="16390" name="Picture 6" descr="Image result for penicillin discovery"/>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7813" t="4131" r="2981" b="9078"/>
          <a:stretch/>
        </p:blipFill>
        <p:spPr bwMode="auto">
          <a:xfrm>
            <a:off x="6012160" y="4788810"/>
            <a:ext cx="2880320" cy="185512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6" action="ppaction://hlinksldjump"/>
          </p:cNvPr>
          <p:cNvSpPr txBox="1"/>
          <p:nvPr/>
        </p:nvSpPr>
        <p:spPr>
          <a:xfrm>
            <a:off x="8316416" y="2145630"/>
            <a:ext cx="607859" cy="923330"/>
          </a:xfrm>
          <a:prstGeom prst="rect">
            <a:avLst/>
          </a:prstGeom>
          <a:noFill/>
        </p:spPr>
        <p:txBody>
          <a:bodyPr wrap="none" rtlCol="0">
            <a:spAutoFit/>
          </a:bodyPr>
          <a:lstStyle/>
          <a:p>
            <a:r>
              <a:rPr lang="en-IE"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4215185891"/>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179512" y="1125898"/>
            <a:ext cx="8699936" cy="5508000"/>
          </a:xfrm>
          <a:prstGeom prst="rect">
            <a:avLst/>
          </a:prstGeom>
          <a:solidFill>
            <a:srgbClr val="F5FC9A"/>
          </a:solidFill>
          <a:ln w="57150">
            <a:solidFill>
              <a:srgbClr val="002060"/>
            </a:solidFill>
          </a:ln>
        </p:spPr>
        <p:txBody>
          <a:bodyPr wrap="square">
            <a:spAutoFit/>
          </a:bodyPr>
          <a:lstStyle/>
          <a:p>
            <a:pPr marL="811213" indent="-811213">
              <a:buClr>
                <a:srgbClr val="0070C0"/>
              </a:buClr>
              <a:tabLst>
                <a:tab pos="4300538" algn="l"/>
              </a:tabLst>
            </a:pPr>
            <a:r>
              <a:rPr lang="en-US" sz="2300" b="1" dirty="0"/>
              <a:t>21.4</a:t>
            </a:r>
            <a:r>
              <a:rPr lang="en-US" sz="2300" dirty="0"/>
              <a:t> </a:t>
            </a:r>
            <a:r>
              <a:rPr lang="en-US" sz="2300" dirty="0" smtClean="0"/>
              <a:t>	What </a:t>
            </a:r>
            <a:r>
              <a:rPr lang="en-US" sz="2300" dirty="0"/>
              <a:t>are the advantages of using </a:t>
            </a:r>
            <a:r>
              <a:rPr lang="en-US" sz="2300" dirty="0" smtClean="0"/>
              <a:t>biological washing </a:t>
            </a:r>
            <a:br>
              <a:rPr lang="en-US" sz="2300" dirty="0" smtClean="0"/>
            </a:br>
            <a:r>
              <a:rPr lang="en-US" sz="2300" dirty="0" smtClean="0"/>
              <a:t>powder</a:t>
            </a:r>
            <a:r>
              <a:rPr lang="en-US" sz="2300" dirty="0"/>
              <a:t>, rather than an </a:t>
            </a:r>
            <a:r>
              <a:rPr lang="en-US" sz="2300" dirty="0" smtClean="0"/>
              <a:t>ordinary detergent</a:t>
            </a:r>
            <a:r>
              <a:rPr lang="en-US" sz="2300" dirty="0"/>
              <a:t>?</a:t>
            </a:r>
          </a:p>
          <a:p>
            <a:pPr marL="811213" indent="-811213">
              <a:buClr>
                <a:srgbClr val="0070C0"/>
              </a:buClr>
              <a:tabLst>
                <a:tab pos="4300538" algn="l"/>
              </a:tabLst>
            </a:pPr>
            <a:r>
              <a:rPr lang="en-US" sz="2300" b="1" dirty="0"/>
              <a:t>21.5</a:t>
            </a:r>
            <a:r>
              <a:rPr lang="en-US" sz="2300" dirty="0"/>
              <a:t> </a:t>
            </a:r>
            <a:r>
              <a:rPr lang="en-US" sz="2300" dirty="0" smtClean="0"/>
              <a:t>	Explain </a:t>
            </a:r>
            <a:r>
              <a:rPr lang="en-US" sz="2300" dirty="0"/>
              <a:t>why the enzymes in biological </a:t>
            </a:r>
            <a:r>
              <a:rPr lang="en-US" sz="2300" dirty="0" smtClean="0"/>
              <a:t>washing powders </a:t>
            </a:r>
            <a:r>
              <a:rPr lang="en-US" sz="2300" dirty="0"/>
              <a:t>are trapped inside </a:t>
            </a:r>
            <a:r>
              <a:rPr lang="en-US" sz="2300" dirty="0" smtClean="0"/>
              <a:t>microscopic capsules</a:t>
            </a:r>
            <a:r>
              <a:rPr lang="en-US" sz="2300" dirty="0"/>
              <a:t>.</a:t>
            </a:r>
          </a:p>
          <a:p>
            <a:pPr marL="811213" indent="-811213">
              <a:buClr>
                <a:srgbClr val="0070C0"/>
              </a:buClr>
              <a:tabLst>
                <a:tab pos="4300538" algn="l"/>
              </a:tabLst>
            </a:pPr>
            <a:r>
              <a:rPr lang="en-US" sz="2300" b="1" dirty="0"/>
              <a:t>21.6</a:t>
            </a:r>
            <a:r>
              <a:rPr lang="en-US" sz="2300" dirty="0"/>
              <a:t> </a:t>
            </a:r>
            <a:r>
              <a:rPr lang="en-US" sz="2300" dirty="0" smtClean="0"/>
              <a:t>	How </a:t>
            </a:r>
            <a:r>
              <a:rPr lang="en-US" sz="2300" dirty="0"/>
              <a:t>does pectinase help in the manufacture </a:t>
            </a:r>
            <a:r>
              <a:rPr lang="en-US" sz="2300" dirty="0" smtClean="0"/>
              <a:t>of fruit </a:t>
            </a:r>
            <a:r>
              <a:rPr lang="en-US" sz="2300" dirty="0"/>
              <a:t>juice?</a:t>
            </a:r>
          </a:p>
          <a:p>
            <a:pPr marL="811213" indent="-811213">
              <a:buClr>
                <a:srgbClr val="0070C0"/>
              </a:buClr>
              <a:tabLst>
                <a:tab pos="4300538" algn="l"/>
              </a:tabLst>
            </a:pPr>
            <a:r>
              <a:rPr lang="en-US" sz="2300" b="1" dirty="0"/>
              <a:t>21.7</a:t>
            </a:r>
            <a:r>
              <a:rPr lang="en-US" sz="2300" dirty="0"/>
              <a:t> </a:t>
            </a:r>
            <a:r>
              <a:rPr lang="en-US" sz="2300" dirty="0" smtClean="0"/>
              <a:t>	Explain </a:t>
            </a:r>
            <a:r>
              <a:rPr lang="en-US" sz="2300" dirty="0"/>
              <a:t>why lactose-reduced milk is produced</a:t>
            </a:r>
            <a:r>
              <a:rPr lang="en-US" sz="2300" dirty="0" smtClean="0"/>
              <a:t>.</a:t>
            </a:r>
            <a:endParaRPr lang="en-US" sz="2300" dirty="0"/>
          </a:p>
          <a:p>
            <a:pPr marL="811213" indent="-811213">
              <a:buClr>
                <a:srgbClr val="0070C0"/>
              </a:buClr>
              <a:tabLst>
                <a:tab pos="4300538" algn="l"/>
              </a:tabLst>
            </a:pPr>
            <a:r>
              <a:rPr lang="en-US" sz="2300" b="1" dirty="0"/>
              <a:t>21.8</a:t>
            </a:r>
            <a:r>
              <a:rPr lang="en-US" sz="2300" dirty="0"/>
              <a:t> </a:t>
            </a:r>
            <a:r>
              <a:rPr lang="en-US" sz="2300" dirty="0" smtClean="0"/>
              <a:t>	Look </a:t>
            </a:r>
            <a:r>
              <a:rPr lang="en-US" sz="2300" dirty="0"/>
              <a:t>at the diagram of a fermenter </a:t>
            </a:r>
            <a:r>
              <a:rPr lang="en-US" sz="2300" dirty="0" smtClean="0"/>
              <a:t/>
            </a:r>
            <a:br>
              <a:rPr lang="en-US" sz="2300" dirty="0" smtClean="0"/>
            </a:br>
            <a:r>
              <a:rPr lang="en-US" sz="2300" dirty="0" smtClean="0"/>
              <a:t>in Figure </a:t>
            </a:r>
            <a:r>
              <a:rPr lang="en-US" sz="2300" dirty="0"/>
              <a:t>21.8. Explain the reasons </a:t>
            </a:r>
            <a:r>
              <a:rPr lang="en-US" sz="2300" dirty="0" smtClean="0"/>
              <a:t/>
            </a:r>
            <a:br>
              <a:rPr lang="en-US" sz="2300" dirty="0" smtClean="0"/>
            </a:br>
            <a:r>
              <a:rPr lang="en-US" sz="2300" dirty="0" smtClean="0"/>
              <a:t>for </a:t>
            </a:r>
            <a:r>
              <a:rPr lang="en-US" sz="2300" dirty="0"/>
              <a:t>each of </a:t>
            </a:r>
            <a:r>
              <a:rPr lang="en-US" sz="2300" dirty="0" smtClean="0"/>
              <a:t>the following</a:t>
            </a:r>
            <a:r>
              <a:rPr lang="en-US" sz="2300" dirty="0"/>
              <a:t>.</a:t>
            </a:r>
          </a:p>
          <a:p>
            <a:pPr marL="1346200" indent="-428625">
              <a:buClr>
                <a:srgbClr val="0070C0"/>
              </a:buClr>
              <a:buFont typeface="+mj-lt"/>
              <a:buAutoNum type="alphaLcParenR"/>
              <a:tabLst>
                <a:tab pos="4300538" algn="l"/>
              </a:tabLst>
            </a:pPr>
            <a:r>
              <a:rPr lang="en-US" sz="2300" dirty="0" smtClean="0"/>
              <a:t>the </a:t>
            </a:r>
            <a:r>
              <a:rPr lang="en-US" sz="2300" dirty="0"/>
              <a:t>addition of carbohydrates </a:t>
            </a:r>
            <a:r>
              <a:rPr lang="en-US" sz="2300" dirty="0" smtClean="0"/>
              <a:t/>
            </a:r>
            <a:br>
              <a:rPr lang="en-US" sz="2300" dirty="0" smtClean="0"/>
            </a:br>
            <a:r>
              <a:rPr lang="en-US" sz="2300" dirty="0" smtClean="0"/>
              <a:t>and amino acids </a:t>
            </a:r>
            <a:r>
              <a:rPr lang="en-US" sz="2300" dirty="0"/>
              <a:t>to the culture</a:t>
            </a:r>
          </a:p>
          <a:p>
            <a:pPr marL="1346200" indent="-428625">
              <a:buClr>
                <a:srgbClr val="0070C0"/>
              </a:buClr>
              <a:buFont typeface="+mj-lt"/>
              <a:buAutoNum type="alphaLcParenR"/>
              <a:tabLst>
                <a:tab pos="4300538" algn="l"/>
              </a:tabLst>
            </a:pPr>
            <a:r>
              <a:rPr lang="en-US" sz="2300" dirty="0" smtClean="0"/>
              <a:t>the </a:t>
            </a:r>
            <a:r>
              <a:rPr lang="en-US" sz="2300" dirty="0"/>
              <a:t>need to control the </a:t>
            </a:r>
            <a:r>
              <a:rPr lang="en-US" sz="2300" dirty="0" smtClean="0"/>
              <a:t/>
            </a:r>
            <a:br>
              <a:rPr lang="en-US" sz="2300" dirty="0" smtClean="0"/>
            </a:br>
            <a:r>
              <a:rPr lang="en-US" sz="2300" dirty="0" smtClean="0"/>
              <a:t>temperature </a:t>
            </a:r>
            <a:r>
              <a:rPr lang="en-US" sz="2300" dirty="0"/>
              <a:t>in </a:t>
            </a:r>
            <a:r>
              <a:rPr lang="en-US" sz="2300" dirty="0" smtClean="0"/>
              <a:t>the fermenter</a:t>
            </a:r>
            <a:endParaRPr lang="en-US" sz="2300" dirty="0"/>
          </a:p>
          <a:p>
            <a:pPr marL="1346200" indent="-428625">
              <a:buClr>
                <a:srgbClr val="0070C0"/>
              </a:buClr>
              <a:buFont typeface="+mj-lt"/>
              <a:buAutoNum type="alphaLcParenR"/>
              <a:tabLst>
                <a:tab pos="4300538" algn="l"/>
              </a:tabLst>
            </a:pPr>
            <a:r>
              <a:rPr lang="en-US" sz="2300" dirty="0" smtClean="0"/>
              <a:t>the </a:t>
            </a:r>
            <a:r>
              <a:rPr lang="en-US" sz="2300" dirty="0"/>
              <a:t>addition of air, containing </a:t>
            </a:r>
            <a:r>
              <a:rPr lang="en-US" sz="2300" dirty="0" smtClean="0"/>
              <a:t/>
            </a:r>
            <a:br>
              <a:rPr lang="en-US" sz="2300" dirty="0" smtClean="0"/>
            </a:br>
            <a:r>
              <a:rPr lang="en-US" sz="2300" dirty="0" smtClean="0"/>
              <a:t>oxygen</a:t>
            </a:r>
            <a:r>
              <a:rPr lang="en-US" sz="2300" dirty="0"/>
              <a:t>, </a:t>
            </a:r>
            <a:r>
              <a:rPr lang="en-US" sz="2300" dirty="0" smtClean="0"/>
              <a:t>to the </a:t>
            </a:r>
            <a:r>
              <a:rPr lang="en-US" sz="2300" dirty="0"/>
              <a:t>fermenter</a:t>
            </a:r>
          </a:p>
        </p:txBody>
      </p:sp>
      <p:sp>
        <p:nvSpPr>
          <p:cNvPr id="10"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21.4 – Penicillin</a:t>
            </a:r>
            <a:endParaRPr lang="en-US" sz="4000" dirty="0"/>
          </a:p>
        </p:txBody>
      </p:sp>
      <p:sp>
        <p:nvSpPr>
          <p:cNvPr id="11" name="Oval 10"/>
          <p:cNvSpPr/>
          <p:nvPr/>
        </p:nvSpPr>
        <p:spPr>
          <a:xfrm>
            <a:off x="8532440" y="980728"/>
            <a:ext cx="504056" cy="504056"/>
          </a:xfrm>
          <a:prstGeom prst="ellipse">
            <a:avLst/>
          </a:prstGeom>
          <a:gradFill>
            <a:gsLst>
              <a:gs pos="0">
                <a:schemeClr val="accent1">
                  <a:lumMod val="5000"/>
                  <a:lumOff val="95000"/>
                </a:schemeClr>
              </a:gs>
              <a:gs pos="47000">
                <a:srgbClr val="92D050"/>
              </a:gs>
              <a:gs pos="100000">
                <a:schemeClr val="accent5">
                  <a:lumMod val="5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4000" b="1" dirty="0" smtClean="0">
                <a:latin typeface="Cairo SF" pitchFamily="2" charset="0"/>
              </a:rPr>
              <a:t>?</a:t>
            </a:r>
            <a:endParaRPr lang="en-GB" b="1" dirty="0">
              <a:latin typeface="Cairo SF" pitchFamily="2" charset="0"/>
            </a:endParaRPr>
          </a:p>
        </p:txBody>
      </p:sp>
      <p:pic>
        <p:nvPicPr>
          <p:cNvPr id="12" name="Picture 2" descr="Image result for penicillin fermenter"/>
          <p:cNvPicPr>
            <a:picLocks noChangeAspect="1" noChangeArrowheads="1"/>
          </p:cNvPicPr>
          <p:nvPr/>
        </p:nvPicPr>
        <p:blipFill rotWithShape="1">
          <a:blip r:embed="rId3">
            <a:lum bright="-47000" contrast="75000"/>
            <a:extLst>
              <a:ext uri="{28A0092B-C50C-407E-A947-70E740481C1C}">
                <a14:useLocalDpi xmlns:a14="http://schemas.microsoft.com/office/drawing/2010/main" val="0"/>
              </a:ext>
            </a:extLst>
          </a:blip>
          <a:srcRect l="2965" t="2932" r="2166" b="3528"/>
          <a:stretch/>
        </p:blipFill>
        <p:spPr bwMode="auto">
          <a:xfrm>
            <a:off x="5624424" y="3340960"/>
            <a:ext cx="3220432" cy="3286243"/>
          </a:xfrm>
          <a:prstGeom prst="rect">
            <a:avLst/>
          </a:prstGeom>
          <a:extLst>
            <a:ext uri="{909E8E84-426E-40DD-AFC4-6F175D3DCCD1}">
              <a14:hiddenFill xmlns:a14="http://schemas.microsoft.com/office/drawing/2010/main">
                <a:solidFill>
                  <a:srgbClr val="FFFFFF"/>
                </a:solidFill>
              </a14:hiddenFill>
            </a:ext>
          </a:extLst>
        </p:spPr>
      </p:pic>
      <p:sp>
        <p:nvSpPr>
          <p:cNvPr id="13" name="Round Same Side Corner Rectangle 12">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286</a:t>
            </a:r>
            <a:endParaRPr lang="en-GB" sz="960" b="1" dirty="0">
              <a:latin typeface="Arial" panose="020B0604020202020204" pitchFamily="34" charset="0"/>
              <a:cs typeface="Arial" panose="020B0604020202020204" pitchFamily="34" charset="0"/>
            </a:endParaRPr>
          </a:p>
        </p:txBody>
      </p:sp>
      <p:sp>
        <p:nvSpPr>
          <p:cNvPr id="8" name="TextBox 7">
            <a:hlinkClick r:id="rId4" action="ppaction://hlinksldjump"/>
          </p:cNvPr>
          <p:cNvSpPr txBox="1"/>
          <p:nvPr/>
        </p:nvSpPr>
        <p:spPr>
          <a:xfrm>
            <a:off x="8316416" y="1340768"/>
            <a:ext cx="607859" cy="923330"/>
          </a:xfrm>
          <a:prstGeom prst="rect">
            <a:avLst/>
          </a:prstGeom>
          <a:noFill/>
        </p:spPr>
        <p:txBody>
          <a:bodyPr wrap="none" rtlCol="0">
            <a:spAutoFit/>
          </a:bodyPr>
          <a:lstStyle/>
          <a:p>
            <a:r>
              <a:rPr lang="en-IE" sz="5400" b="1" dirty="0" smtClean="0">
                <a:solidFill>
                  <a:srgbClr val="FF0000"/>
                </a:solidFill>
              </a:rPr>
              <a:t>?</a:t>
            </a:r>
            <a:endParaRPr lang="en-GB" b="1" dirty="0">
              <a:solidFill>
                <a:srgbClr val="FF0000"/>
              </a:solidFill>
            </a:endParaRPr>
          </a:p>
        </p:txBody>
      </p:sp>
      <p:sp>
        <p:nvSpPr>
          <p:cNvPr id="9" name="TextBox 8">
            <a:hlinkClick r:id="rId5" action="ppaction://hlinkfile"/>
          </p:cNvPr>
          <p:cNvSpPr txBox="1"/>
          <p:nvPr/>
        </p:nvSpPr>
        <p:spPr>
          <a:xfrm>
            <a:off x="395536" y="5517232"/>
            <a:ext cx="723275" cy="923330"/>
          </a:xfrm>
          <a:prstGeom prst="rect">
            <a:avLst/>
          </a:prstGeom>
          <a:noFill/>
        </p:spPr>
        <p:txBody>
          <a:bodyPr wrap="none" rtlCol="0">
            <a:spAutoFit/>
          </a:bodyPr>
          <a:lstStyle/>
          <a:p>
            <a:r>
              <a:rPr lang="en-IE" sz="54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641679063"/>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21.5 – Genetic Engineering</a:t>
            </a:r>
            <a:endParaRPr lang="en-US" sz="4000" dirty="0"/>
          </a:p>
        </p:txBody>
      </p:sp>
      <p:sp>
        <p:nvSpPr>
          <p:cNvPr id="34" name="Rectangle 33"/>
          <p:cNvSpPr/>
          <p:nvPr/>
        </p:nvSpPr>
        <p:spPr>
          <a:xfrm>
            <a:off x="179512" y="1124744"/>
            <a:ext cx="6912768" cy="4093428"/>
          </a:xfrm>
          <a:prstGeom prst="rect">
            <a:avLst/>
          </a:prstGeom>
        </p:spPr>
        <p:txBody>
          <a:bodyPr wrap="square">
            <a:spAutoFit/>
          </a:bodyPr>
          <a:lstStyle/>
          <a:p>
            <a:pPr marL="361950" indent="-355600">
              <a:buClr>
                <a:srgbClr val="0070C0"/>
              </a:buClr>
              <a:buSzPct val="80000"/>
              <a:buFont typeface="Arial" panose="020B0604020202020204" pitchFamily="34" charset="0"/>
              <a:buChar char="►"/>
            </a:pPr>
            <a:r>
              <a:rPr lang="en-US" sz="2000" dirty="0"/>
              <a:t>We have seen that a gene is a length of DNA that </a:t>
            </a:r>
            <a:r>
              <a:rPr lang="en-US" sz="2000" dirty="0" smtClean="0"/>
              <a:t>codes for </a:t>
            </a:r>
            <a:r>
              <a:rPr lang="en-US" sz="2000" dirty="0"/>
              <a:t>the production of a particular protein in a cell. </a:t>
            </a:r>
            <a:r>
              <a:rPr lang="en-US" sz="2000" dirty="0" smtClean="0"/>
              <a:t>We are </a:t>
            </a:r>
            <a:r>
              <a:rPr lang="en-US" sz="2000" dirty="0"/>
              <a:t>now able to take genes from one organism </a:t>
            </a:r>
            <a:r>
              <a:rPr lang="en-US" sz="2000" dirty="0" smtClean="0"/>
              <a:t>and put </a:t>
            </a:r>
            <a:r>
              <a:rPr lang="en-US" sz="2000" dirty="0"/>
              <a:t>them into another organism. This is called </a:t>
            </a:r>
            <a:r>
              <a:rPr lang="en-US" sz="2000" dirty="0" smtClean="0"/>
              <a:t>genetic engineering</a:t>
            </a:r>
            <a:r>
              <a:rPr lang="en-US" sz="2000" dirty="0"/>
              <a:t>.</a:t>
            </a:r>
          </a:p>
          <a:p>
            <a:pPr marL="361950" indent="-355600">
              <a:buClr>
                <a:srgbClr val="0070C0"/>
              </a:buClr>
              <a:buSzPct val="80000"/>
              <a:buFont typeface="Arial" panose="020B0604020202020204" pitchFamily="34" charset="0"/>
              <a:buChar char="►"/>
            </a:pPr>
            <a:r>
              <a:rPr lang="en-US" sz="2000" dirty="0"/>
              <a:t>Genetic engineering was first carried out in </a:t>
            </a:r>
            <a:r>
              <a:rPr lang="en-US" sz="2000" dirty="0" smtClean="0"/>
              <a:t>the 1970s</a:t>
            </a:r>
            <a:r>
              <a:rPr lang="en-US" sz="2000" dirty="0"/>
              <a:t>. Since then, many different uses have been </a:t>
            </a:r>
            <a:r>
              <a:rPr lang="en-US" sz="2000" dirty="0" smtClean="0"/>
              <a:t>found for </a:t>
            </a:r>
            <a:r>
              <a:rPr lang="en-US" sz="2000" dirty="0"/>
              <a:t>this process.</a:t>
            </a:r>
          </a:p>
          <a:p>
            <a:pPr marL="723900" indent="-355600">
              <a:buClr>
                <a:srgbClr val="0070C0"/>
              </a:buClr>
              <a:buSzPct val="80000"/>
              <a:buFont typeface="Wingdings" panose="05000000000000000000" pitchFamily="2" charset="2"/>
              <a:buChar char="Ø"/>
            </a:pPr>
            <a:r>
              <a:rPr lang="en-US" sz="2000" b="1" dirty="0" smtClean="0">
                <a:solidFill>
                  <a:srgbClr val="FF0000"/>
                </a:solidFill>
              </a:rPr>
              <a:t>Insulin </a:t>
            </a:r>
            <a:r>
              <a:rPr lang="en-US" sz="2000" dirty="0"/>
              <a:t>- needed regularly by people with type </a:t>
            </a:r>
            <a:r>
              <a:rPr lang="en-US" sz="2000" dirty="0" smtClean="0"/>
              <a:t>1 diabetes </a:t>
            </a:r>
            <a:r>
              <a:rPr lang="en-US" sz="2000" dirty="0"/>
              <a:t>(page 185) - is now produced by </a:t>
            </a:r>
            <a:r>
              <a:rPr lang="en-US" sz="2000" dirty="0" smtClean="0"/>
              <a:t>bacteria. The </a:t>
            </a:r>
            <a:r>
              <a:rPr lang="en-US" sz="2000" dirty="0"/>
              <a:t>human insulin gene was inserted into </a:t>
            </a:r>
            <a:r>
              <a:rPr lang="en-US" sz="2000" dirty="0" smtClean="0"/>
              <a:t>the bacteria</a:t>
            </a:r>
            <a:r>
              <a:rPr lang="en-US" sz="2000" dirty="0"/>
              <a:t>, and they are now grown in huge vats. </a:t>
            </a:r>
            <a:r>
              <a:rPr lang="en-US" sz="2000" dirty="0" smtClean="0"/>
              <a:t>Read </a:t>
            </a:r>
            <a:r>
              <a:rPr lang="en-US" sz="2000" dirty="0"/>
              <a:t>more about how this is done on </a:t>
            </a:r>
            <a:r>
              <a:rPr lang="en-US" sz="2000" dirty="0" smtClean="0"/>
              <a:t>pages 288-289.</a:t>
            </a:r>
            <a:endParaRPr lang="en-US" sz="2000" dirty="0"/>
          </a:p>
        </p:txBody>
      </p:sp>
      <p:sp>
        <p:nvSpPr>
          <p:cNvPr id="19" name="Round Same Side Corner Rectangle 18">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286</a:t>
            </a:r>
            <a:endParaRPr lang="en-GB" sz="960" b="1" dirty="0">
              <a:latin typeface="Arial" panose="020B0604020202020204" pitchFamily="34" charset="0"/>
              <a:cs typeface="Arial" panose="020B0604020202020204" pitchFamily="34" charset="0"/>
            </a:endParaRPr>
          </a:p>
        </p:txBody>
      </p:sp>
      <p:sp>
        <p:nvSpPr>
          <p:cNvPr id="5" name="Round Same Side Corner Rectangle 4"/>
          <p:cNvSpPr/>
          <p:nvPr/>
        </p:nvSpPr>
        <p:spPr>
          <a:xfrm>
            <a:off x="215472" y="5301208"/>
            <a:ext cx="2088232" cy="446216"/>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latin typeface="Arial" panose="020B0604020202020204" pitchFamily="34" charset="0"/>
                <a:cs typeface="Arial" panose="020B0604020202020204" pitchFamily="34" charset="0"/>
              </a:rPr>
              <a:t>Key Definition</a:t>
            </a:r>
            <a:endParaRPr lang="en-GB" sz="2000" b="1" dirty="0">
              <a:solidFill>
                <a:schemeClr val="tx1"/>
              </a:solidFill>
              <a:latin typeface="Arial" panose="020B0604020202020204" pitchFamily="34" charset="0"/>
              <a:cs typeface="Arial" panose="020B0604020202020204" pitchFamily="34" charset="0"/>
            </a:endParaRPr>
          </a:p>
        </p:txBody>
      </p:sp>
      <p:sp>
        <p:nvSpPr>
          <p:cNvPr id="6" name="Round Same Side Corner Rectangle 5"/>
          <p:cNvSpPr/>
          <p:nvPr/>
        </p:nvSpPr>
        <p:spPr>
          <a:xfrm flipV="1">
            <a:off x="215471" y="5755893"/>
            <a:ext cx="8669751" cy="832980"/>
          </a:xfrm>
          <a:prstGeom prst="round2SameRect">
            <a:avLst/>
          </a:prstGeom>
          <a:no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extBox 6"/>
          <p:cNvSpPr txBox="1"/>
          <p:nvPr/>
        </p:nvSpPr>
        <p:spPr>
          <a:xfrm>
            <a:off x="359488" y="5819432"/>
            <a:ext cx="8100944" cy="769441"/>
          </a:xfrm>
          <a:prstGeom prst="rect">
            <a:avLst/>
          </a:prstGeom>
          <a:noFill/>
        </p:spPr>
        <p:txBody>
          <a:bodyPr wrap="square" rtlCol="0">
            <a:spAutoFit/>
          </a:bodyPr>
          <a:lstStyle/>
          <a:p>
            <a:r>
              <a:rPr lang="en-US" sz="2200" dirty="0"/>
              <a:t>genetic engineering - changing the </a:t>
            </a:r>
            <a:r>
              <a:rPr lang="en-US" sz="2200" dirty="0" smtClean="0"/>
              <a:t>genetic material </a:t>
            </a:r>
            <a:r>
              <a:rPr lang="en-US" sz="2200" dirty="0"/>
              <a:t>of an organism by removing, </a:t>
            </a:r>
            <a:r>
              <a:rPr lang="en-US" sz="2200" dirty="0" smtClean="0"/>
              <a:t>changing or </a:t>
            </a:r>
            <a:r>
              <a:rPr lang="en-US" sz="2200" dirty="0"/>
              <a:t>inserting individual </a:t>
            </a:r>
            <a:r>
              <a:rPr lang="en-US" sz="2200" dirty="0" smtClean="0"/>
              <a:t>genes.</a:t>
            </a:r>
            <a:endParaRPr lang="en-GB" sz="2200" dirty="0"/>
          </a:p>
        </p:txBody>
      </p:sp>
      <p:pic>
        <p:nvPicPr>
          <p:cNvPr id="1028" name="Picture 4" descr="Image result for genetic engineeri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15637"/>
          <a:stretch/>
        </p:blipFill>
        <p:spPr bwMode="auto">
          <a:xfrm>
            <a:off x="7092280" y="1143765"/>
            <a:ext cx="1792942" cy="115665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genetic engineeri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280" y="2403783"/>
            <a:ext cx="1792942" cy="119529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dolly the sheep"/>
          <p:cNvPicPr>
            <a:picLocks noChangeAspect="1" noChangeArrowheads="1"/>
          </p:cNvPicPr>
          <p:nvPr/>
        </p:nvPicPr>
        <p:blipFill rotWithShape="1">
          <a:blip r:embed="rId5">
            <a:extLst>
              <a:ext uri="{28A0092B-C50C-407E-A947-70E740481C1C}">
                <a14:useLocalDpi xmlns:a14="http://schemas.microsoft.com/office/drawing/2010/main" val="0"/>
              </a:ext>
            </a:extLst>
          </a:blip>
          <a:srcRect b="7374"/>
          <a:stretch/>
        </p:blipFill>
        <p:spPr bwMode="auto">
          <a:xfrm>
            <a:off x="7092280" y="3702443"/>
            <a:ext cx="1792942" cy="19588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3845408"/>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21.5 – Genetic Engineering</a:t>
            </a:r>
            <a:endParaRPr lang="en-US" sz="4000" dirty="0"/>
          </a:p>
        </p:txBody>
      </p:sp>
      <p:sp>
        <p:nvSpPr>
          <p:cNvPr id="34" name="Rectangle 33"/>
          <p:cNvSpPr/>
          <p:nvPr/>
        </p:nvSpPr>
        <p:spPr>
          <a:xfrm>
            <a:off x="179512" y="1124744"/>
            <a:ext cx="8712968" cy="5447645"/>
          </a:xfrm>
          <a:prstGeom prst="rect">
            <a:avLst/>
          </a:prstGeom>
        </p:spPr>
        <p:txBody>
          <a:bodyPr wrap="square">
            <a:spAutoFit/>
          </a:bodyPr>
          <a:lstStyle/>
          <a:p>
            <a:pPr marL="276225" indent="-269875">
              <a:buClr>
                <a:srgbClr val="0070C0"/>
              </a:buClr>
              <a:buSzPct val="80000"/>
              <a:buFont typeface="Wingdings" panose="05000000000000000000" pitchFamily="2" charset="2"/>
              <a:buChar char="Ø"/>
            </a:pPr>
            <a:r>
              <a:rPr lang="en-US" sz="1740" b="1" dirty="0" smtClean="0">
                <a:solidFill>
                  <a:srgbClr val="FF0000"/>
                </a:solidFill>
              </a:rPr>
              <a:t>Crop </a:t>
            </a:r>
            <a:r>
              <a:rPr lang="en-US" sz="1740" b="1" dirty="0">
                <a:solidFill>
                  <a:srgbClr val="FF0000"/>
                </a:solidFill>
              </a:rPr>
              <a:t>plants </a:t>
            </a:r>
            <a:r>
              <a:rPr lang="en-US" sz="1740" dirty="0"/>
              <a:t>have been genetically modified to </a:t>
            </a:r>
            <a:r>
              <a:rPr lang="en-US" sz="1740" dirty="0" smtClean="0"/>
              <a:t>be resistant </a:t>
            </a:r>
            <a:r>
              <a:rPr lang="en-US" sz="1740" dirty="0"/>
              <a:t>to herbicides or insect pests. For </a:t>
            </a:r>
            <a:r>
              <a:rPr lang="en-US" sz="1740" dirty="0" smtClean="0"/>
              <a:t>example, soya </a:t>
            </a:r>
            <a:r>
              <a:rPr lang="en-US" sz="1740" dirty="0"/>
              <a:t>plants have been genetically modified so that they are not harmed when a herbicide </a:t>
            </a:r>
            <a:r>
              <a:rPr lang="en-US" sz="1740" dirty="0" smtClean="0"/>
              <a:t>called </a:t>
            </a:r>
            <a:r>
              <a:rPr lang="en-US" sz="1740" b="1" dirty="0" smtClean="0">
                <a:solidFill>
                  <a:srgbClr val="FF0000"/>
                </a:solidFill>
              </a:rPr>
              <a:t>glyphosate</a:t>
            </a:r>
            <a:r>
              <a:rPr lang="en-US" sz="1740" dirty="0" smtClean="0"/>
              <a:t> </a:t>
            </a:r>
            <a:r>
              <a:rPr lang="en-US" sz="1740" dirty="0"/>
              <a:t>is sprayed onto them. This means </a:t>
            </a:r>
            <a:r>
              <a:rPr lang="en-US" sz="1740" dirty="0" smtClean="0"/>
              <a:t>that farmers </a:t>
            </a:r>
            <a:r>
              <a:rPr lang="en-US" sz="1740" dirty="0"/>
              <a:t>can spray a field of these plants with </a:t>
            </a:r>
            <a:r>
              <a:rPr lang="en-US" sz="1740" dirty="0" smtClean="0"/>
              <a:t>the herbicide</a:t>
            </a:r>
            <a:r>
              <a:rPr lang="en-US" sz="1740" dirty="0"/>
              <a:t>, and only the weeds are killed. </a:t>
            </a:r>
            <a:endParaRPr lang="en-US" sz="1740" dirty="0" smtClean="0"/>
          </a:p>
          <a:p>
            <a:pPr marL="276225" indent="-269875">
              <a:buClr>
                <a:srgbClr val="0070C0"/>
              </a:buClr>
              <a:buSzPct val="80000"/>
              <a:buFont typeface="Wingdings" panose="05000000000000000000" pitchFamily="2" charset="2"/>
              <a:buChar char="Ø"/>
            </a:pPr>
            <a:r>
              <a:rPr lang="en-US" sz="1740" dirty="0" smtClean="0"/>
              <a:t>Cotton plants </a:t>
            </a:r>
            <a:r>
              <a:rPr lang="en-US" sz="1740" dirty="0"/>
              <a:t>have been genetically modified so that </a:t>
            </a:r>
            <a:r>
              <a:rPr lang="en-US" sz="1740" dirty="0" smtClean="0"/>
              <a:t>they contain </a:t>
            </a:r>
            <a:r>
              <a:rPr lang="en-US" sz="1740" dirty="0"/>
              <a:t>a substance called </a:t>
            </a:r>
            <a:r>
              <a:rPr lang="en-US" sz="1740" b="1" dirty="0" err="1">
                <a:solidFill>
                  <a:srgbClr val="FF0000"/>
                </a:solidFill>
              </a:rPr>
              <a:t>Bt</a:t>
            </a:r>
            <a:r>
              <a:rPr lang="en-US" sz="1740" dirty="0"/>
              <a:t>, which is toxic to </a:t>
            </a:r>
            <a:r>
              <a:rPr lang="en-US" sz="1740" dirty="0" smtClean="0"/>
              <a:t>insects (Figure </a:t>
            </a:r>
            <a:r>
              <a:rPr lang="en-US" sz="1740" dirty="0"/>
              <a:t>21.9). Insect pests, such as the cotton </a:t>
            </a:r>
            <a:r>
              <a:rPr lang="en-US" sz="1740" dirty="0" smtClean="0"/>
              <a:t>boll weevil</a:t>
            </a:r>
            <a:r>
              <a:rPr lang="en-US" sz="1740" dirty="0"/>
              <a:t>, are killed if they eat the cotton plants. </a:t>
            </a:r>
            <a:r>
              <a:rPr lang="en-US" sz="1740" dirty="0" smtClean="0"/>
              <a:t>This reduces </a:t>
            </a:r>
            <a:r>
              <a:rPr lang="en-US" sz="1740" dirty="0"/>
              <a:t>the use of pesticides</a:t>
            </a:r>
            <a:r>
              <a:rPr lang="en-US" sz="1740" dirty="0" smtClean="0"/>
              <a:t>.</a:t>
            </a:r>
          </a:p>
          <a:p>
            <a:pPr marL="276225" indent="-269875">
              <a:buClr>
                <a:srgbClr val="0070C0"/>
              </a:buClr>
              <a:buSzPct val="80000"/>
              <a:buFont typeface="Wingdings" panose="05000000000000000000" pitchFamily="2" charset="2"/>
              <a:buChar char="Ø"/>
            </a:pPr>
            <a:r>
              <a:rPr lang="en-US" sz="1740" dirty="0"/>
              <a:t>Rice has been genetically modified to produce </a:t>
            </a:r>
            <a:r>
              <a:rPr lang="en-US" sz="1740" dirty="0" smtClean="0"/>
              <a:t>much more </a:t>
            </a:r>
            <a:r>
              <a:rPr lang="en-US" sz="1740" dirty="0"/>
              <a:t>vitamin A than normal rice. The rice grains </a:t>
            </a:r>
            <a:r>
              <a:rPr lang="en-US" sz="1740" dirty="0" smtClean="0"/>
              <a:t>are yellow</a:t>
            </a:r>
            <a:r>
              <a:rPr lang="en-US" sz="1740" dirty="0"/>
              <a:t>, so it is </a:t>
            </a:r>
            <a:r>
              <a:rPr lang="en-US" sz="1740" dirty="0" smtClean="0"/>
              <a:t/>
            </a:r>
            <a:br>
              <a:rPr lang="en-US" sz="1740" dirty="0" smtClean="0"/>
            </a:br>
            <a:r>
              <a:rPr lang="en-US" sz="1740" dirty="0" smtClean="0"/>
              <a:t>called </a:t>
            </a:r>
            <a:r>
              <a:rPr lang="en-US" sz="1740" dirty="0"/>
              <a:t>Golden Rice. Lack of </a:t>
            </a:r>
            <a:r>
              <a:rPr lang="en-US" sz="1740" dirty="0" smtClean="0"/>
              <a:t>vitamin A </a:t>
            </a:r>
            <a:r>
              <a:rPr lang="en-US" sz="1740" dirty="0"/>
              <a:t>is </a:t>
            </a:r>
            <a:r>
              <a:rPr lang="en-US" sz="1740" dirty="0" smtClean="0"/>
              <a:t/>
            </a:r>
            <a:br>
              <a:rPr lang="en-US" sz="1740" dirty="0" smtClean="0"/>
            </a:br>
            <a:r>
              <a:rPr lang="en-US" sz="1740" dirty="0" smtClean="0"/>
              <a:t>a </a:t>
            </a:r>
            <a:r>
              <a:rPr lang="en-US" sz="1740" dirty="0"/>
              <a:t>big problem for children in some parts </a:t>
            </a:r>
            <a:r>
              <a:rPr lang="en-US" sz="1740" dirty="0" smtClean="0"/>
              <a:t/>
            </a:r>
            <a:br>
              <a:rPr lang="en-US" sz="1740" dirty="0" smtClean="0"/>
            </a:br>
            <a:r>
              <a:rPr lang="en-US" sz="1740" dirty="0" smtClean="0"/>
              <a:t>of the world</a:t>
            </a:r>
            <a:r>
              <a:rPr lang="en-US" sz="1740" dirty="0"/>
              <a:t>, particularly where their </a:t>
            </a:r>
            <a:r>
              <a:rPr lang="en-US" sz="1740" dirty="0" smtClean="0"/>
              <a:t>diet </a:t>
            </a:r>
            <a:br>
              <a:rPr lang="en-US" sz="1740" dirty="0" smtClean="0"/>
            </a:br>
            <a:r>
              <a:rPr lang="en-US" sz="1740" dirty="0" smtClean="0"/>
              <a:t>mainly consists of </a:t>
            </a:r>
            <a:r>
              <a:rPr lang="en-US" sz="1740" dirty="0"/>
              <a:t>white rice. </a:t>
            </a:r>
            <a:endParaRPr lang="en-US" sz="1740" dirty="0" smtClean="0"/>
          </a:p>
          <a:p>
            <a:pPr marL="276225" indent="-269875">
              <a:buClr>
                <a:srgbClr val="0070C0"/>
              </a:buClr>
              <a:buSzPct val="80000"/>
              <a:buFont typeface="Wingdings" panose="05000000000000000000" pitchFamily="2" charset="2"/>
              <a:buChar char="Ø"/>
            </a:pPr>
            <a:r>
              <a:rPr lang="en-US" sz="1740" dirty="0" smtClean="0"/>
              <a:t>Severe </a:t>
            </a:r>
            <a:r>
              <a:rPr lang="en-US" sz="1740" dirty="0"/>
              <a:t>vitamin A deficiency can </a:t>
            </a:r>
            <a:r>
              <a:rPr lang="en-US" sz="1740" dirty="0" smtClean="0"/>
              <a:t>cause </a:t>
            </a:r>
            <a:br>
              <a:rPr lang="en-US" sz="1740" dirty="0" smtClean="0"/>
            </a:br>
            <a:r>
              <a:rPr lang="en-US" sz="1740" dirty="0" smtClean="0"/>
              <a:t>blindness</a:t>
            </a:r>
            <a:r>
              <a:rPr lang="en-US" sz="1740" dirty="0"/>
              <a:t>, and is thought to kill more </a:t>
            </a:r>
            <a:r>
              <a:rPr lang="en-US" sz="1740" dirty="0" smtClean="0"/>
              <a:t/>
            </a:r>
            <a:br>
              <a:rPr lang="en-US" sz="1740" dirty="0" smtClean="0"/>
            </a:br>
            <a:r>
              <a:rPr lang="en-US" sz="1740" dirty="0" smtClean="0"/>
              <a:t>than one million </a:t>
            </a:r>
            <a:r>
              <a:rPr lang="en-US" sz="1740" dirty="0"/>
              <a:t>people each year. </a:t>
            </a:r>
            <a:r>
              <a:rPr lang="en-US" sz="1740" dirty="0" smtClean="0"/>
              <a:t/>
            </a:r>
            <a:br>
              <a:rPr lang="en-US" sz="1740" dirty="0" smtClean="0"/>
            </a:br>
            <a:r>
              <a:rPr lang="en-US" sz="1740" dirty="0" smtClean="0"/>
              <a:t>Growing </a:t>
            </a:r>
            <a:r>
              <a:rPr lang="en-US" sz="1740" dirty="0"/>
              <a:t>and </a:t>
            </a:r>
            <a:r>
              <a:rPr lang="en-US" sz="1740" dirty="0" smtClean="0"/>
              <a:t>eating Golden Rice </a:t>
            </a:r>
            <a:r>
              <a:rPr lang="en-US" sz="1740" dirty="0"/>
              <a:t>rather </a:t>
            </a:r>
            <a:r>
              <a:rPr lang="en-US" sz="1740" dirty="0" smtClean="0"/>
              <a:t/>
            </a:r>
            <a:br>
              <a:rPr lang="en-US" sz="1740" dirty="0" smtClean="0"/>
            </a:br>
            <a:r>
              <a:rPr lang="en-US" sz="1740" dirty="0" smtClean="0"/>
              <a:t>than </a:t>
            </a:r>
            <a:r>
              <a:rPr lang="en-US" sz="1740" dirty="0"/>
              <a:t>ordinary rice </a:t>
            </a:r>
            <a:r>
              <a:rPr lang="en-US" sz="1740" dirty="0" smtClean="0"/>
              <a:t>could </a:t>
            </a:r>
            <a:r>
              <a:rPr lang="en-US" sz="1740" dirty="0"/>
              <a:t>be a big help </a:t>
            </a:r>
            <a:r>
              <a:rPr lang="en-US" sz="1740" dirty="0" smtClean="0"/>
              <a:t/>
            </a:r>
            <a:br>
              <a:rPr lang="en-US" sz="1740" dirty="0" smtClean="0"/>
            </a:br>
            <a:r>
              <a:rPr lang="en-US" sz="1740" dirty="0" smtClean="0"/>
              <a:t>in solving </a:t>
            </a:r>
            <a:r>
              <a:rPr lang="en-US" sz="1740" dirty="0"/>
              <a:t>this problem.</a:t>
            </a:r>
            <a:endParaRPr lang="en-US" sz="1740" dirty="0" smtClean="0"/>
          </a:p>
        </p:txBody>
      </p:sp>
      <p:sp>
        <p:nvSpPr>
          <p:cNvPr id="19" name="Round Same Side Corner Rectangle 18">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287</a:t>
            </a:r>
            <a:endParaRPr lang="en-GB" sz="960" b="1" dirty="0">
              <a:latin typeface="Arial" panose="020B0604020202020204" pitchFamily="34" charset="0"/>
              <a:cs typeface="Arial" panose="020B0604020202020204" pitchFamily="34" charset="0"/>
            </a:endParaRPr>
          </a:p>
        </p:txBody>
      </p:sp>
      <p:sp>
        <p:nvSpPr>
          <p:cNvPr id="8" name="Rectangle 7"/>
          <p:cNvSpPr/>
          <p:nvPr/>
        </p:nvSpPr>
        <p:spPr>
          <a:xfrm>
            <a:off x="4788024" y="5857993"/>
            <a:ext cx="4104456" cy="811367"/>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1600" b="1" dirty="0" smtClean="0"/>
              <a:t>Figure 21.9 - </a:t>
            </a:r>
            <a:r>
              <a:rPr lang="en-US" sz="1600" dirty="0" smtClean="0"/>
              <a:t>A </a:t>
            </a:r>
            <a:r>
              <a:rPr lang="en-US" sz="1600" dirty="0"/>
              <a:t>scientist in India working with cotton plants that have </a:t>
            </a:r>
            <a:r>
              <a:rPr lang="en-US" sz="1600" dirty="0" smtClean="0"/>
              <a:t>been genetically </a:t>
            </a:r>
            <a:r>
              <a:rPr lang="en-US" sz="1600" dirty="0"/>
              <a:t>modified to be resistant to insect pests.</a:t>
            </a:r>
            <a:endParaRPr lang="en-GB" sz="1600" dirty="0"/>
          </a:p>
        </p:txBody>
      </p:sp>
      <p:pic>
        <p:nvPicPr>
          <p:cNvPr id="2" name="Picture 1"/>
          <p:cNvPicPr>
            <a:picLocks noChangeAspect="1"/>
          </p:cNvPicPr>
          <p:nvPr/>
        </p:nvPicPr>
        <p:blipFill rotWithShape="1">
          <a:blip r:embed="rId3"/>
          <a:srcRect l="2242" t="5581" r="3304" b="10383"/>
          <a:stretch/>
        </p:blipFill>
        <p:spPr>
          <a:xfrm>
            <a:off x="5076056" y="3645024"/>
            <a:ext cx="3744416" cy="2212969"/>
          </a:xfrm>
          <a:prstGeom prst="rect">
            <a:avLst/>
          </a:prstGeom>
        </p:spPr>
      </p:pic>
    </p:spTree>
    <p:extLst>
      <p:ext uri="{BB962C8B-B14F-4D97-AF65-F5344CB8AC3E}">
        <p14:creationId xmlns:p14="http://schemas.microsoft.com/office/powerpoint/2010/main" val="2634844928"/>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21.5 – Genetic Engineering</a:t>
            </a:r>
            <a:endParaRPr lang="en-US" sz="4000" dirty="0"/>
          </a:p>
        </p:txBody>
      </p:sp>
      <p:sp>
        <p:nvSpPr>
          <p:cNvPr id="34" name="Rectangle 33"/>
          <p:cNvSpPr/>
          <p:nvPr/>
        </p:nvSpPr>
        <p:spPr>
          <a:xfrm>
            <a:off x="179512" y="1124744"/>
            <a:ext cx="8640960" cy="5632311"/>
          </a:xfrm>
          <a:prstGeom prst="rect">
            <a:avLst/>
          </a:prstGeom>
        </p:spPr>
        <p:txBody>
          <a:bodyPr wrap="square">
            <a:spAutoFit/>
          </a:bodyPr>
          <a:lstStyle/>
          <a:p>
            <a:pPr marL="276225" indent="-269875">
              <a:buClr>
                <a:srgbClr val="0070C0"/>
              </a:buClr>
              <a:buSzPct val="80000"/>
              <a:buFont typeface="Arial" panose="020B0604020202020204" pitchFamily="34" charset="0"/>
              <a:buChar char="►"/>
            </a:pPr>
            <a:r>
              <a:rPr lang="en-US" dirty="0" smtClean="0"/>
              <a:t>There are some concerns about the use of genetically modified crops, and it is important that these are carefully considered. E.g., some people have argued that Golden Rice is not the way to solve problems caused by vitamin A deficiency.</a:t>
            </a:r>
          </a:p>
          <a:p>
            <a:pPr marL="276225" indent="-269875">
              <a:buClr>
                <a:srgbClr val="0070C0"/>
              </a:buClr>
              <a:buSzPct val="80000"/>
              <a:buFont typeface="Arial" panose="020B0604020202020204" pitchFamily="34" charset="0"/>
              <a:buChar char="►"/>
            </a:pPr>
            <a:r>
              <a:rPr lang="en-US" dirty="0" smtClean="0"/>
              <a:t>They say that it would be better to solve the real cause of these problems, which is that people do not have enough money or enough food in some parts of the world. Others argue that at least Golden Rice may be able to help some people now, whereas trying to get rid of poverty is not as easily done.</a:t>
            </a:r>
          </a:p>
          <a:p>
            <a:pPr marL="276225" indent="-269875">
              <a:buClr>
                <a:srgbClr val="0070C0"/>
              </a:buClr>
              <a:buSzPct val="80000"/>
              <a:buFont typeface="Arial" panose="020B0604020202020204" pitchFamily="34" charset="0"/>
              <a:buChar char="►"/>
            </a:pPr>
            <a:r>
              <a:rPr lang="en-US" dirty="0" smtClean="0"/>
              <a:t>Growing GM (genetically modified) crops that are resistant to herbicides reduces the number of times that farmers need to spray herbicides onto their crops. This reduces the number of occasions on which the herbicide might cause harm to other plants growing nearby.</a:t>
            </a:r>
          </a:p>
          <a:p>
            <a:pPr marL="276225" indent="-269875">
              <a:buClr>
                <a:srgbClr val="0070C0"/>
              </a:buClr>
              <a:buSzPct val="80000"/>
              <a:buFont typeface="Arial" panose="020B0604020202020204" pitchFamily="34" charset="0"/>
              <a:buChar char="►"/>
            </a:pPr>
            <a:r>
              <a:rPr lang="en-US" dirty="0" smtClean="0"/>
              <a:t>Growing herbicide-resistant crops can also increase yields, because the spray that is used is very effective at killing </a:t>
            </a:r>
            <a:br>
              <a:rPr lang="en-US" dirty="0" smtClean="0"/>
            </a:br>
            <a:r>
              <a:rPr lang="en-US" dirty="0" smtClean="0"/>
              <a:t>everything other than the crop plant. It also </a:t>
            </a:r>
            <a:br>
              <a:rPr lang="en-US" dirty="0" smtClean="0"/>
            </a:br>
            <a:r>
              <a:rPr lang="en-US" dirty="0" smtClean="0"/>
              <a:t>reduces labour costs, so it could mean </a:t>
            </a:r>
            <a:br>
              <a:rPr lang="en-US" dirty="0" smtClean="0"/>
            </a:br>
            <a:r>
              <a:rPr lang="en-US" dirty="0" smtClean="0"/>
              <a:t>cheaper food.</a:t>
            </a:r>
          </a:p>
          <a:p>
            <a:pPr marL="276225" indent="-269875">
              <a:buClr>
                <a:srgbClr val="0070C0"/>
              </a:buClr>
              <a:buSzPct val="80000"/>
              <a:buFont typeface="Arial" panose="020B0604020202020204" pitchFamily="34" charset="0"/>
              <a:buChar char="►"/>
            </a:pPr>
            <a:r>
              <a:rPr lang="en-US" dirty="0" smtClean="0"/>
              <a:t>However, farmers have to pay a premium to </a:t>
            </a:r>
            <a:br>
              <a:rPr lang="en-US" dirty="0" smtClean="0"/>
            </a:br>
            <a:r>
              <a:rPr lang="en-US" dirty="0" smtClean="0"/>
              <a:t>buy the seeds, so in the end costs do not </a:t>
            </a:r>
            <a:br>
              <a:rPr lang="en-US" dirty="0" smtClean="0"/>
            </a:br>
            <a:r>
              <a:rPr lang="en-US" dirty="0" smtClean="0"/>
              <a:t>fall by much, if at all.</a:t>
            </a:r>
            <a:endParaRPr lang="en-US" dirty="0"/>
          </a:p>
        </p:txBody>
      </p:sp>
      <p:sp>
        <p:nvSpPr>
          <p:cNvPr id="19" name="Round Same Side Corner Rectangle 18">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287</a:t>
            </a:r>
            <a:endParaRPr lang="en-GB" sz="960" b="1" dirty="0">
              <a:latin typeface="Arial" panose="020B0604020202020204" pitchFamily="34" charset="0"/>
              <a:cs typeface="Arial" panose="020B0604020202020204" pitchFamily="34" charset="0"/>
            </a:endParaRPr>
          </a:p>
        </p:txBody>
      </p:sp>
      <p:pic>
        <p:nvPicPr>
          <p:cNvPr id="2050" name="Picture 2" descr="Image result for herbicide-resistant crops"/>
          <p:cNvPicPr>
            <a:picLocks noChangeAspect="1" noChangeArrowheads="1"/>
          </p:cNvPicPr>
          <p:nvPr/>
        </p:nvPicPr>
        <p:blipFill rotWithShape="1">
          <a:blip r:embed="rId3">
            <a:extLst>
              <a:ext uri="{28A0092B-C50C-407E-A947-70E740481C1C}">
                <a14:useLocalDpi xmlns:a14="http://schemas.microsoft.com/office/drawing/2010/main" val="0"/>
              </a:ext>
            </a:extLst>
          </a:blip>
          <a:srcRect r="25289"/>
          <a:stretch/>
        </p:blipFill>
        <p:spPr bwMode="auto">
          <a:xfrm>
            <a:off x="5436097" y="4859047"/>
            <a:ext cx="3456384" cy="18103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9790438"/>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21.5 – Genetic Engineering</a:t>
            </a:r>
            <a:endParaRPr lang="en-US" sz="4000" dirty="0"/>
          </a:p>
        </p:txBody>
      </p:sp>
      <p:sp>
        <p:nvSpPr>
          <p:cNvPr id="34" name="Rectangle 33"/>
          <p:cNvSpPr/>
          <p:nvPr/>
        </p:nvSpPr>
        <p:spPr>
          <a:xfrm>
            <a:off x="179512" y="1124744"/>
            <a:ext cx="8640960" cy="5324535"/>
          </a:xfrm>
          <a:prstGeom prst="rect">
            <a:avLst/>
          </a:prstGeom>
        </p:spPr>
        <p:txBody>
          <a:bodyPr wrap="square">
            <a:spAutoFit/>
          </a:bodyPr>
          <a:lstStyle/>
          <a:p>
            <a:pPr marL="361950" indent="-355600">
              <a:buClr>
                <a:srgbClr val="0070C0"/>
              </a:buClr>
              <a:buSzPct val="80000"/>
              <a:buFont typeface="Arial" panose="020B0604020202020204" pitchFamily="34" charset="0"/>
              <a:buChar char="►"/>
            </a:pPr>
            <a:r>
              <a:rPr lang="en-US" sz="2000" dirty="0"/>
              <a:t>There is also a concern that the herbicide </a:t>
            </a:r>
            <a:r>
              <a:rPr lang="en-US" sz="2000" dirty="0" smtClean="0"/>
              <a:t>resistance gene </a:t>
            </a:r>
            <a:r>
              <a:rPr lang="en-US" sz="2000" dirty="0"/>
              <a:t>might spread from the crop plants into </a:t>
            </a:r>
            <a:r>
              <a:rPr lang="en-US" sz="2000" dirty="0" smtClean="0"/>
              <a:t>other plants </a:t>
            </a:r>
            <a:r>
              <a:rPr lang="en-US" sz="2000" dirty="0"/>
              <a:t>growing nearby, producing ‘</a:t>
            </a:r>
            <a:r>
              <a:rPr lang="en-US" sz="2000" b="1" dirty="0" err="1">
                <a:solidFill>
                  <a:srgbClr val="FF0000"/>
                </a:solidFill>
              </a:rPr>
              <a:t>superweeds</a:t>
            </a:r>
            <a:r>
              <a:rPr lang="en-US" sz="2000" dirty="0"/>
              <a:t>’ that </a:t>
            </a:r>
            <a:r>
              <a:rPr lang="en-US" sz="2000" dirty="0" smtClean="0"/>
              <a:t>can no </a:t>
            </a:r>
            <a:r>
              <a:rPr lang="en-US" sz="2000" dirty="0"/>
              <a:t>longer be killed by herbicides. This could </a:t>
            </a:r>
            <a:r>
              <a:rPr lang="en-US" sz="2000" dirty="0" smtClean="0"/>
              <a:t>happen if </a:t>
            </a:r>
            <a:r>
              <a:rPr lang="en-US" sz="2000" dirty="0"/>
              <a:t>pollen from the GM crop plant fell onto the </a:t>
            </a:r>
            <a:r>
              <a:rPr lang="en-US" sz="2000" dirty="0" smtClean="0"/>
              <a:t>stigma of </a:t>
            </a:r>
            <a:r>
              <a:rPr lang="en-US" sz="2000" dirty="0"/>
              <a:t>a different plant, and the male gametes inside </a:t>
            </a:r>
            <a:r>
              <a:rPr lang="en-US" sz="2000" dirty="0" smtClean="0"/>
              <a:t>the pollen </a:t>
            </a:r>
            <a:r>
              <a:rPr lang="en-US" sz="2000" dirty="0" err="1"/>
              <a:t>fertilised</a:t>
            </a:r>
            <a:r>
              <a:rPr lang="en-US" sz="2000" dirty="0"/>
              <a:t> an ovule. This is very unlikely, </a:t>
            </a:r>
            <a:r>
              <a:rPr lang="en-US" sz="2000" dirty="0" smtClean="0"/>
              <a:t>however, because </a:t>
            </a:r>
            <a:r>
              <a:rPr lang="en-US" sz="2000" dirty="0"/>
              <a:t>it is very unusual for pollen of one species </a:t>
            </a:r>
            <a:r>
              <a:rPr lang="en-US" sz="2000" dirty="0" smtClean="0"/>
              <a:t>to be </a:t>
            </a:r>
            <a:r>
              <a:rPr lang="en-US" sz="2000" dirty="0"/>
              <a:t>able to grow on the stigma of another species. </a:t>
            </a:r>
            <a:endParaRPr lang="en-US" sz="2000" dirty="0" smtClean="0"/>
          </a:p>
          <a:p>
            <a:pPr marL="361950" indent="-355600">
              <a:buClr>
                <a:srgbClr val="0070C0"/>
              </a:buClr>
              <a:buSzPct val="80000"/>
              <a:buFont typeface="Arial" panose="020B0604020202020204" pitchFamily="34" charset="0"/>
              <a:buChar char="►"/>
            </a:pPr>
            <a:r>
              <a:rPr lang="en-US" sz="2000" dirty="0" smtClean="0"/>
              <a:t>So far, despite </a:t>
            </a:r>
            <a:r>
              <a:rPr lang="en-US" sz="2000" dirty="0"/>
              <a:t>millions of hectares of these GM crops </a:t>
            </a:r>
            <a:r>
              <a:rPr lang="en-US" sz="2000" dirty="0" smtClean="0"/>
              <a:t>being grown</a:t>
            </a:r>
            <a:r>
              <a:rPr lang="en-US" sz="2000" dirty="0"/>
              <a:t>, no ‘</a:t>
            </a:r>
            <a:r>
              <a:rPr lang="en-US" sz="2000" dirty="0" err="1"/>
              <a:t>superweed</a:t>
            </a:r>
            <a:r>
              <a:rPr lang="en-US" sz="2000" dirty="0"/>
              <a:t>’ has yet </a:t>
            </a:r>
            <a:r>
              <a:rPr lang="en-US" sz="2000" dirty="0" smtClean="0"/>
              <a:t>appeared. GM </a:t>
            </a:r>
            <a:r>
              <a:rPr lang="en-US" sz="2000" dirty="0"/>
              <a:t>crops with resistance to pests have also </a:t>
            </a:r>
            <a:r>
              <a:rPr lang="en-US" sz="2000" dirty="0" smtClean="0"/>
              <a:t>been the </a:t>
            </a:r>
            <a:r>
              <a:rPr lang="en-US" sz="2000" dirty="0"/>
              <a:t>source of concern. </a:t>
            </a:r>
            <a:r>
              <a:rPr lang="en-US" sz="2000" dirty="0" smtClean="0"/>
              <a:t>E.g., </a:t>
            </a:r>
            <a:r>
              <a:rPr lang="en-US" sz="2000" dirty="0"/>
              <a:t>some </a:t>
            </a:r>
            <a:r>
              <a:rPr lang="en-US" sz="2000" dirty="0" smtClean="0"/>
              <a:t/>
            </a:r>
            <a:br>
              <a:rPr lang="en-US" sz="2000" dirty="0" smtClean="0"/>
            </a:br>
            <a:r>
              <a:rPr lang="en-US" sz="2000" dirty="0" smtClean="0"/>
              <a:t>people think that </a:t>
            </a:r>
            <a:r>
              <a:rPr lang="en-US" sz="2000" dirty="0"/>
              <a:t>eating these crops may </a:t>
            </a:r>
            <a:r>
              <a:rPr lang="en-US" sz="2000" dirty="0" smtClean="0"/>
              <a:t/>
            </a:r>
            <a:br>
              <a:rPr lang="en-US" sz="2000" dirty="0" smtClean="0"/>
            </a:br>
            <a:r>
              <a:rPr lang="en-US" sz="2000" dirty="0" smtClean="0"/>
              <a:t>harm </a:t>
            </a:r>
            <a:r>
              <a:rPr lang="en-US" sz="2000" dirty="0"/>
              <a:t>their health, </a:t>
            </a:r>
            <a:r>
              <a:rPr lang="en-US" sz="2000" dirty="0" smtClean="0"/>
              <a:t>because the </a:t>
            </a:r>
            <a:r>
              <a:rPr lang="en-US" sz="2000" dirty="0"/>
              <a:t>crops contain </a:t>
            </a:r>
            <a:r>
              <a:rPr lang="en-US" sz="2000" dirty="0" smtClean="0"/>
              <a:t/>
            </a:r>
            <a:br>
              <a:rPr lang="en-US" sz="2000" dirty="0" smtClean="0"/>
            </a:br>
            <a:r>
              <a:rPr lang="en-US" sz="2000" dirty="0" smtClean="0"/>
              <a:t>a </a:t>
            </a:r>
            <a:r>
              <a:rPr lang="en-US" sz="2000" dirty="0"/>
              <a:t>toxin that kills insects. </a:t>
            </a:r>
            <a:r>
              <a:rPr lang="en-US" sz="2000" dirty="0" smtClean="0"/>
              <a:t>However, numerous </a:t>
            </a:r>
            <a:br>
              <a:rPr lang="en-US" sz="2000" dirty="0" smtClean="0"/>
            </a:br>
            <a:r>
              <a:rPr lang="en-US" sz="2000" dirty="0" smtClean="0"/>
              <a:t>tests </a:t>
            </a:r>
            <a:r>
              <a:rPr lang="en-US" sz="2000" dirty="0"/>
              <a:t>have found absolutely no evidence </a:t>
            </a:r>
            <a:r>
              <a:rPr lang="en-US" sz="2000" dirty="0" smtClean="0"/>
              <a:t>that </a:t>
            </a:r>
            <a:br>
              <a:rPr lang="en-US" sz="2000" dirty="0" smtClean="0"/>
            </a:br>
            <a:r>
              <a:rPr lang="en-US" sz="2000" dirty="0" smtClean="0"/>
              <a:t>eating </a:t>
            </a:r>
            <a:r>
              <a:rPr lang="en-US" sz="2000" dirty="0"/>
              <a:t>these crops causes any harm at all to </a:t>
            </a:r>
            <a:r>
              <a:rPr lang="en-US" sz="2000" dirty="0" smtClean="0"/>
              <a:t/>
            </a:r>
            <a:br>
              <a:rPr lang="en-US" sz="2000" dirty="0" smtClean="0"/>
            </a:br>
            <a:r>
              <a:rPr lang="en-US" sz="2000" dirty="0" smtClean="0"/>
              <a:t>people</a:t>
            </a:r>
            <a:r>
              <a:rPr lang="en-US" sz="2000" dirty="0"/>
              <a:t>.</a:t>
            </a:r>
          </a:p>
        </p:txBody>
      </p:sp>
      <p:sp>
        <p:nvSpPr>
          <p:cNvPr id="19" name="Round Same Side Corner Rectangle 18">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287</a:t>
            </a:r>
            <a:endParaRPr lang="en-GB" sz="960" b="1" dirty="0">
              <a:latin typeface="Arial" panose="020B0604020202020204" pitchFamily="34" charset="0"/>
              <a:cs typeface="Arial" panose="020B0604020202020204" pitchFamily="34" charset="0"/>
            </a:endParaRPr>
          </a:p>
        </p:txBody>
      </p:sp>
      <p:pic>
        <p:nvPicPr>
          <p:cNvPr id="2" name="Picture 2" descr="Image result for superweed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8144" y="4397306"/>
            <a:ext cx="3024336" cy="22617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4115360"/>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21.5 – Genetic Engineering</a:t>
            </a:r>
            <a:endParaRPr lang="en-US" sz="4000" dirty="0"/>
          </a:p>
        </p:txBody>
      </p:sp>
      <p:sp>
        <p:nvSpPr>
          <p:cNvPr id="34" name="Rectangle 33"/>
          <p:cNvSpPr/>
          <p:nvPr/>
        </p:nvSpPr>
        <p:spPr>
          <a:xfrm>
            <a:off x="179512" y="1124744"/>
            <a:ext cx="8640960" cy="5632311"/>
          </a:xfrm>
          <a:prstGeom prst="rect">
            <a:avLst/>
          </a:prstGeom>
        </p:spPr>
        <p:txBody>
          <a:bodyPr wrap="square">
            <a:spAutoFit/>
          </a:bodyPr>
          <a:lstStyle/>
          <a:p>
            <a:pPr marL="361950" indent="-355600">
              <a:buClr>
                <a:srgbClr val="0070C0"/>
              </a:buClr>
              <a:buSzPct val="80000"/>
              <a:buFont typeface="Arial" panose="020B0604020202020204" pitchFamily="34" charset="0"/>
              <a:buChar char="►"/>
            </a:pPr>
            <a:r>
              <a:rPr lang="en-US" sz="2000" dirty="0" smtClean="0"/>
              <a:t>It is </a:t>
            </a:r>
            <a:r>
              <a:rPr lang="en-US" sz="2000" dirty="0"/>
              <a:t>also possible that these crops might harm </a:t>
            </a:r>
            <a:r>
              <a:rPr lang="en-US" sz="2000" dirty="0" smtClean="0"/>
              <a:t>insects other </a:t>
            </a:r>
            <a:r>
              <a:rPr lang="en-US" sz="2000" dirty="0"/>
              <a:t>than those that eat the crop and cause </a:t>
            </a:r>
            <a:r>
              <a:rPr lang="en-US" sz="2000" dirty="0" smtClean="0"/>
              <a:t>damage - </a:t>
            </a:r>
            <a:r>
              <a:rPr lang="en-US" sz="2000" dirty="0"/>
              <a:t>for example bees that eat nectar from the </a:t>
            </a:r>
            <a:r>
              <a:rPr lang="en-US" sz="2000" dirty="0" smtClean="0"/>
              <a:t>flowers, or </a:t>
            </a:r>
            <a:r>
              <a:rPr lang="en-US" sz="2000" dirty="0"/>
              <a:t>ladybirds that are predators of insect pests such </a:t>
            </a:r>
            <a:r>
              <a:rPr lang="en-US" sz="2000" dirty="0" smtClean="0"/>
              <a:t>as aphids</a:t>
            </a:r>
            <a:r>
              <a:rPr lang="en-US" sz="2000" dirty="0"/>
              <a:t>. However, studies show little or no effects </a:t>
            </a:r>
            <a:r>
              <a:rPr lang="en-US" sz="2000" dirty="0" smtClean="0"/>
              <a:t>on predators </a:t>
            </a:r>
            <a:r>
              <a:rPr lang="en-US" sz="2000" dirty="0"/>
              <a:t>- the </a:t>
            </a:r>
            <a:r>
              <a:rPr lang="en-US" sz="2000" dirty="0" err="1"/>
              <a:t>Bt</a:t>
            </a:r>
            <a:r>
              <a:rPr lang="en-US" sz="2000" dirty="0"/>
              <a:t> toxin is specific and harms </a:t>
            </a:r>
            <a:r>
              <a:rPr lang="en-US" sz="2000" dirty="0" smtClean="0"/>
              <a:t>only herbivores </a:t>
            </a:r>
            <a:r>
              <a:rPr lang="en-US" sz="2000" dirty="0"/>
              <a:t>that eat the plants. Indeed, the use of the </a:t>
            </a:r>
            <a:r>
              <a:rPr lang="en-US" sz="2000" dirty="0" smtClean="0"/>
              <a:t>GM crops </a:t>
            </a:r>
            <a:r>
              <a:rPr lang="en-US" sz="2000" dirty="0"/>
              <a:t>may benefit biodiversity, because the farmer </a:t>
            </a:r>
            <a:r>
              <a:rPr lang="en-US" sz="2000" dirty="0" smtClean="0"/>
              <a:t>does not </a:t>
            </a:r>
            <a:r>
              <a:rPr lang="en-US" sz="2000" dirty="0"/>
              <a:t>have to spray the crop with pesticides.</a:t>
            </a:r>
          </a:p>
          <a:p>
            <a:pPr marL="361950" indent="-355600">
              <a:buClr>
                <a:srgbClr val="0070C0"/>
              </a:buClr>
              <a:buSzPct val="80000"/>
              <a:buFont typeface="Arial" panose="020B0604020202020204" pitchFamily="34" charset="0"/>
              <a:buChar char="►"/>
            </a:pPr>
            <a:r>
              <a:rPr lang="en-US" sz="2000" dirty="0"/>
              <a:t>One issue that is emerging is that some pest </a:t>
            </a:r>
            <a:r>
              <a:rPr lang="en-US" sz="2000" dirty="0" smtClean="0"/>
              <a:t/>
            </a:r>
            <a:br>
              <a:rPr lang="en-US" sz="2000" dirty="0" smtClean="0"/>
            </a:br>
            <a:r>
              <a:rPr lang="en-US" sz="2000" dirty="0" smtClean="0"/>
              <a:t>insects are </a:t>
            </a:r>
            <a:r>
              <a:rPr lang="en-US" sz="2000" dirty="0"/>
              <a:t>evolving to become resistant to </a:t>
            </a:r>
            <a:r>
              <a:rPr lang="en-US" sz="2000" dirty="0" smtClean="0"/>
              <a:t/>
            </a:r>
            <a:br>
              <a:rPr lang="en-US" sz="2000" dirty="0" smtClean="0"/>
            </a:br>
            <a:r>
              <a:rPr lang="en-US" sz="2000" dirty="0" smtClean="0"/>
              <a:t>the </a:t>
            </a:r>
            <a:r>
              <a:rPr lang="en-US" sz="2000" dirty="0" err="1"/>
              <a:t>Bt</a:t>
            </a:r>
            <a:r>
              <a:rPr lang="en-US" sz="2000" dirty="0"/>
              <a:t> toxin. This </a:t>
            </a:r>
            <a:r>
              <a:rPr lang="en-US" sz="2000" dirty="0" smtClean="0"/>
              <a:t>is not </a:t>
            </a:r>
            <a:r>
              <a:rPr lang="en-US" sz="2000" dirty="0"/>
              <a:t>a new problem, as </a:t>
            </a:r>
            <a:r>
              <a:rPr lang="en-US" sz="2000" dirty="0" smtClean="0"/>
              <a:t/>
            </a:r>
            <a:br>
              <a:rPr lang="en-US" sz="2000" dirty="0" smtClean="0"/>
            </a:br>
            <a:r>
              <a:rPr lang="en-US" sz="2000" dirty="0" smtClean="0"/>
              <a:t>resistance </a:t>
            </a:r>
            <a:r>
              <a:rPr lang="en-US" sz="2000" dirty="0"/>
              <a:t>to ordinary </a:t>
            </a:r>
            <a:r>
              <a:rPr lang="en-US" sz="2000" dirty="0" smtClean="0"/>
              <a:t>pesticides has </a:t>
            </a:r>
            <a:r>
              <a:rPr lang="en-US" sz="2000" dirty="0"/>
              <a:t>evolved </a:t>
            </a:r>
            <a:r>
              <a:rPr lang="en-US" sz="2000" dirty="0" smtClean="0"/>
              <a:t/>
            </a:r>
            <a:br>
              <a:rPr lang="en-US" sz="2000" dirty="0" smtClean="0"/>
            </a:br>
            <a:r>
              <a:rPr lang="en-US" sz="2000" dirty="0" smtClean="0"/>
              <a:t>on </a:t>
            </a:r>
            <a:r>
              <a:rPr lang="en-US" sz="2000" dirty="0"/>
              <a:t>many occasions. A possible way </a:t>
            </a:r>
            <a:r>
              <a:rPr lang="en-US" sz="2000" dirty="0" smtClean="0"/>
              <a:t>of </a:t>
            </a:r>
            <a:br>
              <a:rPr lang="en-US" sz="2000" dirty="0" smtClean="0"/>
            </a:br>
            <a:r>
              <a:rPr lang="en-US" sz="2000" dirty="0" smtClean="0"/>
              <a:t>avoiding </a:t>
            </a:r>
            <a:r>
              <a:rPr lang="en-US" sz="2000" dirty="0"/>
              <a:t>this problem is to </a:t>
            </a:r>
            <a:r>
              <a:rPr lang="en-US" sz="2000" dirty="0" smtClean="0"/>
              <a:t/>
            </a:r>
            <a:br>
              <a:rPr lang="en-US" sz="2000" dirty="0" smtClean="0"/>
            </a:br>
            <a:r>
              <a:rPr lang="en-US" sz="2000" dirty="0" smtClean="0"/>
              <a:t>plant </a:t>
            </a:r>
            <a:r>
              <a:rPr lang="en-US" sz="2000" dirty="0"/>
              <a:t>only certain areas </a:t>
            </a:r>
            <a:r>
              <a:rPr lang="en-US" sz="2000" dirty="0" smtClean="0"/>
              <a:t>with the </a:t>
            </a:r>
            <a:r>
              <a:rPr lang="en-US" sz="2000" dirty="0" err="1"/>
              <a:t>Bt</a:t>
            </a:r>
            <a:r>
              <a:rPr lang="en-US" sz="2000" dirty="0"/>
              <a:t>-containing </a:t>
            </a:r>
            <a:r>
              <a:rPr lang="en-US" sz="2000" dirty="0" smtClean="0"/>
              <a:t/>
            </a:r>
            <a:br>
              <a:rPr lang="en-US" sz="2000" dirty="0" smtClean="0"/>
            </a:br>
            <a:r>
              <a:rPr lang="en-US" sz="2000" dirty="0" smtClean="0"/>
              <a:t>crop</a:t>
            </a:r>
            <a:r>
              <a:rPr lang="en-US" sz="2000" dirty="0"/>
              <a:t>, and grow non-</a:t>
            </a:r>
            <a:r>
              <a:rPr lang="en-US" sz="2000" dirty="0" err="1"/>
              <a:t>Bt</a:t>
            </a:r>
            <a:r>
              <a:rPr lang="en-US" sz="2000" dirty="0"/>
              <a:t> crops </a:t>
            </a:r>
            <a:r>
              <a:rPr lang="en-US" sz="2000" dirty="0" smtClean="0"/>
              <a:t>nearby. </a:t>
            </a:r>
          </a:p>
          <a:p>
            <a:pPr marL="361950" indent="-355600">
              <a:buClr>
                <a:srgbClr val="0070C0"/>
              </a:buClr>
              <a:buSzPct val="80000"/>
              <a:buFont typeface="Arial" panose="020B0604020202020204" pitchFamily="34" charset="0"/>
              <a:buChar char="►"/>
            </a:pPr>
            <a:r>
              <a:rPr lang="en-US" sz="2000" dirty="0" smtClean="0"/>
              <a:t>Insect </a:t>
            </a:r>
            <a:r>
              <a:rPr lang="en-US" sz="2000" dirty="0"/>
              <a:t>pests will be able to feed on the non-</a:t>
            </a:r>
            <a:r>
              <a:rPr lang="en-US" sz="2000" dirty="0" err="1"/>
              <a:t>Bt</a:t>
            </a:r>
            <a:r>
              <a:rPr lang="en-US" sz="2000" dirty="0"/>
              <a:t> </a:t>
            </a:r>
            <a:r>
              <a:rPr lang="en-US" sz="2000" dirty="0" smtClean="0"/>
              <a:t/>
            </a:r>
            <a:br>
              <a:rPr lang="en-US" sz="2000" dirty="0" smtClean="0"/>
            </a:br>
            <a:r>
              <a:rPr lang="en-US" sz="2000" dirty="0" smtClean="0"/>
              <a:t>crop</a:t>
            </a:r>
            <a:r>
              <a:rPr lang="en-US" sz="2000" dirty="0"/>
              <a:t>, </a:t>
            </a:r>
            <a:r>
              <a:rPr lang="en-US" sz="2000" dirty="0" smtClean="0"/>
              <a:t>and so </a:t>
            </a:r>
            <a:r>
              <a:rPr lang="en-US" sz="2000" dirty="0"/>
              <a:t>the selection pressure for </a:t>
            </a:r>
            <a:r>
              <a:rPr lang="en-US" sz="2000" dirty="0" smtClean="0"/>
              <a:t/>
            </a:r>
            <a:br>
              <a:rPr lang="en-US" sz="2000" dirty="0" smtClean="0"/>
            </a:br>
            <a:r>
              <a:rPr lang="en-US" sz="2000" dirty="0" smtClean="0"/>
              <a:t>resistance </a:t>
            </a:r>
            <a:r>
              <a:rPr lang="en-US" sz="2000" dirty="0"/>
              <a:t>to </a:t>
            </a:r>
            <a:r>
              <a:rPr lang="en-US" sz="2000" dirty="0" err="1"/>
              <a:t>Bt</a:t>
            </a:r>
            <a:r>
              <a:rPr lang="en-US" sz="2000" dirty="0"/>
              <a:t> will not </a:t>
            </a:r>
            <a:r>
              <a:rPr lang="en-US" sz="2000" dirty="0" smtClean="0"/>
              <a:t>be as </a:t>
            </a:r>
            <a:r>
              <a:rPr lang="en-US" sz="2000" dirty="0"/>
              <a:t>great.</a:t>
            </a:r>
          </a:p>
        </p:txBody>
      </p:sp>
      <p:sp>
        <p:nvSpPr>
          <p:cNvPr id="19" name="Round Same Side Corner Rectangle 18">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287</a:t>
            </a:r>
            <a:endParaRPr lang="en-GB" sz="960" b="1" dirty="0">
              <a:latin typeface="Arial" panose="020B0604020202020204" pitchFamily="34" charset="0"/>
              <a:cs typeface="Arial" panose="020B0604020202020204" pitchFamily="34" charset="0"/>
            </a:endParaRPr>
          </a:p>
        </p:txBody>
      </p:sp>
      <p:pic>
        <p:nvPicPr>
          <p:cNvPr id="2" name="Picture 2" descr="Image result for superweeds"/>
          <p:cNvPicPr>
            <a:picLocks noChangeAspect="1" noChangeArrowheads="1"/>
          </p:cNvPicPr>
          <p:nvPr/>
        </p:nvPicPr>
        <p:blipFill rotWithShape="1">
          <a:blip r:embed="rId3">
            <a:extLst>
              <a:ext uri="{28A0092B-C50C-407E-A947-70E740481C1C}">
                <a14:useLocalDpi xmlns:a14="http://schemas.microsoft.com/office/drawing/2010/main" val="0"/>
              </a:ext>
            </a:extLst>
          </a:blip>
          <a:srcRect t="14495" b="9097"/>
          <a:stretch/>
        </p:blipFill>
        <p:spPr bwMode="auto">
          <a:xfrm>
            <a:off x="5868144" y="4941168"/>
            <a:ext cx="3024336" cy="1728192"/>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Image result for gm insects"/>
          <p:cNvPicPr>
            <a:picLocks noChangeAspect="1" noChangeArrowheads="1"/>
          </p:cNvPicPr>
          <p:nvPr/>
        </p:nvPicPr>
        <p:blipFill rotWithShape="1">
          <a:blip r:embed="rId4">
            <a:extLst>
              <a:ext uri="{28A0092B-C50C-407E-A947-70E740481C1C}">
                <a14:useLocalDpi xmlns:a14="http://schemas.microsoft.com/office/drawing/2010/main" val="0"/>
              </a:ext>
            </a:extLst>
          </a:blip>
          <a:srcRect l="14110" t="25493" r="16339" b="17679"/>
          <a:stretch/>
        </p:blipFill>
        <p:spPr bwMode="auto">
          <a:xfrm>
            <a:off x="5868143" y="3356992"/>
            <a:ext cx="3039407" cy="14900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4509395"/>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32311"/>
          </a:xfrm>
          <a:prstGeom prst="rect">
            <a:avLst/>
          </a:prstGeom>
        </p:spPr>
        <p:txBody>
          <a:bodyPr wrap="square">
            <a:spAutoFit/>
          </a:bodyPr>
          <a:lstStyle/>
          <a:p>
            <a:pPr>
              <a:buClr>
                <a:srgbClr val="0070C0"/>
              </a:buClr>
            </a:pPr>
            <a:r>
              <a:rPr lang="en-US" sz="2000" b="1" dirty="0" smtClean="0"/>
              <a:t>AO1 </a:t>
            </a:r>
            <a:r>
              <a:rPr lang="en-US" sz="2000" b="1" dirty="0"/>
              <a:t>Knowledge with understanding</a:t>
            </a:r>
          </a:p>
          <a:p>
            <a:pPr>
              <a:buClr>
                <a:srgbClr val="0070C0"/>
              </a:buClr>
            </a:pPr>
            <a:r>
              <a:rPr lang="en-US" sz="2000" dirty="0"/>
              <a:t>Candidates should be able to demonstrate knowledge and understanding of:</a:t>
            </a:r>
          </a:p>
          <a:p>
            <a:pPr marL="342900" indent="-342900">
              <a:buClr>
                <a:srgbClr val="0070C0"/>
              </a:buClr>
              <a:buFont typeface="Arial" panose="020B0604020202020204" pitchFamily="34" charset="0"/>
              <a:buChar char="•"/>
            </a:pPr>
            <a:r>
              <a:rPr lang="en-US" sz="2000" dirty="0" smtClean="0"/>
              <a:t>scientific </a:t>
            </a:r>
            <a:r>
              <a:rPr lang="en-US" sz="2000" dirty="0"/>
              <a:t>phenomena, facts, laws, definitions, concepts and theories</a:t>
            </a:r>
          </a:p>
          <a:p>
            <a:pPr marL="342900" indent="-342900">
              <a:buClr>
                <a:srgbClr val="0070C0"/>
              </a:buClr>
              <a:buFont typeface="Arial" panose="020B0604020202020204" pitchFamily="34" charset="0"/>
              <a:buChar char="•"/>
            </a:pPr>
            <a:r>
              <a:rPr lang="en-US" sz="2000" dirty="0" smtClean="0"/>
              <a:t>scientific </a:t>
            </a:r>
            <a:r>
              <a:rPr lang="en-US" sz="2000" dirty="0"/>
              <a:t>vocabulary, terminology and conventions (including symbols, quantities and units)</a:t>
            </a:r>
          </a:p>
          <a:p>
            <a:pPr marL="342900" indent="-342900">
              <a:buClr>
                <a:srgbClr val="0070C0"/>
              </a:buClr>
              <a:buFont typeface="Arial" panose="020B0604020202020204" pitchFamily="34" charset="0"/>
              <a:buChar char="•"/>
            </a:pPr>
            <a:r>
              <a:rPr lang="en-US" sz="2000" dirty="0" smtClean="0"/>
              <a:t>scientific </a:t>
            </a:r>
            <a:r>
              <a:rPr lang="en-US" sz="2000" dirty="0"/>
              <a:t>instruments and apparatus, including techniques of operation and aspects of safety</a:t>
            </a:r>
          </a:p>
          <a:p>
            <a:pPr marL="342900" indent="-342900">
              <a:buClr>
                <a:srgbClr val="0070C0"/>
              </a:buClr>
              <a:buFont typeface="Arial" panose="020B0604020202020204" pitchFamily="34" charset="0"/>
              <a:buChar char="•"/>
            </a:pPr>
            <a:r>
              <a:rPr lang="en-US" sz="2000" dirty="0" smtClean="0"/>
              <a:t>scientific </a:t>
            </a:r>
            <a:r>
              <a:rPr lang="en-US" sz="2000" dirty="0"/>
              <a:t>and technological applications with their social, economic and environmental implications.</a:t>
            </a:r>
          </a:p>
          <a:p>
            <a:pPr>
              <a:buClr>
                <a:srgbClr val="0070C0"/>
              </a:buClr>
            </a:pPr>
            <a:r>
              <a:rPr lang="en-US" sz="2000" dirty="0" smtClean="0"/>
              <a:t>Subject </a:t>
            </a:r>
            <a:r>
              <a:rPr lang="en-US" sz="2000" dirty="0"/>
              <a:t>content defines the factual material that candidates may be required to recall and explain. Candidates </a:t>
            </a:r>
            <a:r>
              <a:rPr lang="en-US" sz="2000" dirty="0" smtClean="0"/>
              <a:t>will also </a:t>
            </a:r>
            <a:r>
              <a:rPr lang="en-US" sz="2000" dirty="0"/>
              <a:t>be asked questions that require them to apply this material to unfamiliar contexts and to apply </a:t>
            </a:r>
            <a:r>
              <a:rPr lang="en-US" sz="2000" dirty="0" smtClean="0"/>
              <a:t>knowledge from </a:t>
            </a:r>
            <a:r>
              <a:rPr lang="en-US" sz="2000" dirty="0"/>
              <a:t>one area of the syllabus to another.</a:t>
            </a:r>
          </a:p>
          <a:p>
            <a:pPr>
              <a:buClr>
                <a:srgbClr val="0070C0"/>
              </a:buClr>
            </a:pPr>
            <a:r>
              <a:rPr lang="en-US" sz="2000" dirty="0"/>
              <a:t>Questions testing this objective will often begin with one of the following words: define, state, describe, </a:t>
            </a:r>
            <a:r>
              <a:rPr lang="en-US" sz="2000" dirty="0" smtClean="0"/>
              <a:t>explain (using </a:t>
            </a:r>
            <a:r>
              <a:rPr lang="en-US" sz="2000" dirty="0"/>
              <a:t>your knowledge and understanding) or outline (see the Glossary of terms used in science papers).</a:t>
            </a:r>
          </a:p>
        </p:txBody>
      </p:sp>
    </p:spTree>
    <p:extLst>
      <p:ext uri="{BB962C8B-B14F-4D97-AF65-F5344CB8AC3E}">
        <p14:creationId xmlns:p14="http://schemas.microsoft.com/office/powerpoint/2010/main" val="1321932411"/>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21.5 – Genetic Engineering</a:t>
            </a:r>
            <a:endParaRPr lang="en-US" sz="4000" dirty="0"/>
          </a:p>
        </p:txBody>
      </p:sp>
      <p:sp>
        <p:nvSpPr>
          <p:cNvPr id="34" name="Rectangle 33"/>
          <p:cNvSpPr/>
          <p:nvPr/>
        </p:nvSpPr>
        <p:spPr>
          <a:xfrm>
            <a:off x="179512" y="1124744"/>
            <a:ext cx="6408712" cy="5632311"/>
          </a:xfrm>
          <a:prstGeom prst="rect">
            <a:avLst/>
          </a:prstGeom>
        </p:spPr>
        <p:txBody>
          <a:bodyPr wrap="square">
            <a:spAutoFit/>
          </a:bodyPr>
          <a:lstStyle/>
          <a:p>
            <a:pPr marL="6350">
              <a:buClr>
                <a:srgbClr val="0070C0"/>
              </a:buClr>
              <a:buSzPct val="80000"/>
            </a:pPr>
            <a:r>
              <a:rPr lang="en-US" sz="2000" b="1" dirty="0">
                <a:solidFill>
                  <a:srgbClr val="C00000"/>
                </a:solidFill>
              </a:rPr>
              <a:t>How genetic engineering is done</a:t>
            </a:r>
          </a:p>
          <a:p>
            <a:pPr marL="361950" indent="-355600">
              <a:buClr>
                <a:srgbClr val="0070C0"/>
              </a:buClr>
              <a:buSzPct val="80000"/>
              <a:buFont typeface="Arial" panose="020B0604020202020204" pitchFamily="34" charset="0"/>
              <a:buChar char="►"/>
            </a:pPr>
            <a:r>
              <a:rPr lang="en-US" sz="2000" dirty="0"/>
              <a:t>To explain the processes that are involved in </a:t>
            </a:r>
            <a:r>
              <a:rPr lang="en-US" sz="2000" dirty="0" smtClean="0"/>
              <a:t>genetic engineering</a:t>
            </a:r>
            <a:r>
              <a:rPr lang="en-US" sz="2000" dirty="0"/>
              <a:t>, we will look at the way in which </a:t>
            </a:r>
            <a:r>
              <a:rPr lang="en-US" sz="2000" dirty="0" smtClean="0"/>
              <a:t>bacteria have </a:t>
            </a:r>
            <a:r>
              <a:rPr lang="en-US" sz="2000" dirty="0"/>
              <a:t>been modified to produce insulin.</a:t>
            </a:r>
          </a:p>
          <a:p>
            <a:pPr marL="361950" indent="-355600">
              <a:buClr>
                <a:srgbClr val="0070C0"/>
              </a:buClr>
              <a:buSzPct val="80000"/>
              <a:buFont typeface="Arial" panose="020B0604020202020204" pitchFamily="34" charset="0"/>
              <a:buChar char="►"/>
            </a:pPr>
            <a:r>
              <a:rPr lang="en-US" sz="2000" dirty="0"/>
              <a:t>We have seen (page 185) that some people are </a:t>
            </a:r>
            <a:r>
              <a:rPr lang="en-US" sz="2000" dirty="0" smtClean="0"/>
              <a:t>not able </a:t>
            </a:r>
            <a:r>
              <a:rPr lang="en-US" sz="2000" dirty="0"/>
              <a:t>to make the protein hormone insulin, </a:t>
            </a:r>
            <a:r>
              <a:rPr lang="en-US" sz="2000" dirty="0" smtClean="0"/>
              <a:t>resulting in </a:t>
            </a:r>
            <a:r>
              <a:rPr lang="en-US" sz="2000" dirty="0"/>
              <a:t>type 1 diabetes. Many of these people need to </a:t>
            </a:r>
            <a:r>
              <a:rPr lang="en-US" sz="2000" dirty="0" smtClean="0"/>
              <a:t>inject insulin </a:t>
            </a:r>
            <a:r>
              <a:rPr lang="en-US" sz="2000" dirty="0"/>
              <a:t>every day.</a:t>
            </a:r>
          </a:p>
          <a:p>
            <a:pPr marL="361950" indent="-355600">
              <a:buClr>
                <a:srgbClr val="0070C0"/>
              </a:buClr>
              <a:buSzPct val="80000"/>
              <a:buFont typeface="Arial" panose="020B0604020202020204" pitchFamily="34" charset="0"/>
              <a:buChar char="►"/>
            </a:pPr>
            <a:r>
              <a:rPr lang="en-US" sz="2000" dirty="0"/>
              <a:t>For a long time, our only source of insulin was </a:t>
            </a:r>
            <a:r>
              <a:rPr lang="en-US" sz="2000" dirty="0" smtClean="0"/>
              <a:t>from animals </a:t>
            </a:r>
            <a:r>
              <a:rPr lang="en-US" sz="2000" dirty="0"/>
              <a:t>that had been killed for food, such as pigs. </a:t>
            </a:r>
            <a:r>
              <a:rPr lang="en-US" sz="2000" dirty="0" smtClean="0"/>
              <a:t>Now, almost </a:t>
            </a:r>
            <a:r>
              <a:rPr lang="en-US" sz="2000" dirty="0"/>
              <a:t>all insulin used by people with diabetes is </a:t>
            </a:r>
            <a:r>
              <a:rPr lang="en-US" sz="2000" dirty="0" smtClean="0"/>
              <a:t>made by </a:t>
            </a:r>
            <a:r>
              <a:rPr lang="en-US" sz="2000" dirty="0"/>
              <a:t>genetically-modified bacteria.</a:t>
            </a:r>
          </a:p>
          <a:p>
            <a:pPr marL="361950" indent="-355600">
              <a:buClr>
                <a:srgbClr val="0070C0"/>
              </a:buClr>
              <a:buSzPct val="80000"/>
              <a:buFont typeface="Arial" panose="020B0604020202020204" pitchFamily="34" charset="0"/>
              <a:buChar char="►"/>
            </a:pPr>
            <a:r>
              <a:rPr lang="en-US" sz="2000" dirty="0"/>
              <a:t>The process begins with the extraction of the </a:t>
            </a:r>
            <a:r>
              <a:rPr lang="en-US" sz="2000" dirty="0" smtClean="0"/>
              <a:t>gene for </a:t>
            </a:r>
            <a:r>
              <a:rPr lang="en-US" sz="2000" dirty="0"/>
              <a:t>insulin from human cells (Figure 21.10). This </a:t>
            </a:r>
            <a:r>
              <a:rPr lang="en-US" sz="2000" dirty="0" smtClean="0"/>
              <a:t>is done </a:t>
            </a:r>
            <a:r>
              <a:rPr lang="en-US" sz="2000" dirty="0"/>
              <a:t>using enzymes called restriction enzymes. </a:t>
            </a:r>
            <a:r>
              <a:rPr lang="en-US" sz="2000" dirty="0" smtClean="0"/>
              <a:t>These enzymes </a:t>
            </a:r>
            <a:r>
              <a:rPr lang="en-US" sz="2000" dirty="0"/>
              <a:t>cut DNA molecules at particular points. </a:t>
            </a:r>
            <a:r>
              <a:rPr lang="en-US" sz="2000" dirty="0" smtClean="0"/>
              <a:t>They leave </a:t>
            </a:r>
            <a:r>
              <a:rPr lang="en-US" sz="2000" dirty="0"/>
              <a:t>short lengths of unpaired bases at either end of </a:t>
            </a:r>
            <a:r>
              <a:rPr lang="en-US" sz="2000" dirty="0" smtClean="0"/>
              <a:t>the cut </a:t>
            </a:r>
            <a:r>
              <a:rPr lang="en-US" sz="2000" dirty="0"/>
              <a:t>DNA, called sticky ends.</a:t>
            </a:r>
          </a:p>
        </p:txBody>
      </p:sp>
      <p:sp>
        <p:nvSpPr>
          <p:cNvPr id="19" name="Round Same Side Corner Rectangle 18">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288</a:t>
            </a:r>
            <a:endParaRPr lang="en-GB" sz="960" b="1" dirty="0">
              <a:latin typeface="Arial" panose="020B0604020202020204" pitchFamily="34" charset="0"/>
              <a:cs typeface="Arial" panose="020B0604020202020204" pitchFamily="34" charset="0"/>
            </a:endParaRPr>
          </a:p>
        </p:txBody>
      </p:sp>
      <p:pic>
        <p:nvPicPr>
          <p:cNvPr id="5122" name="Picture 2" descr="Image result for how insulin is made in pig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875" t="7248" r="3223" b="652"/>
          <a:stretch/>
        </p:blipFill>
        <p:spPr bwMode="auto">
          <a:xfrm>
            <a:off x="6588224" y="1124744"/>
            <a:ext cx="2283255" cy="1857563"/>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Image result for how insulin is made in pig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519" t="3698" r="5682" b="5418"/>
          <a:stretch/>
        </p:blipFill>
        <p:spPr bwMode="auto">
          <a:xfrm>
            <a:off x="6588224" y="3066651"/>
            <a:ext cx="2283255" cy="1181920"/>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Image result for how insulin is made in pig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5433" t="10338" r="14638" b="9238"/>
          <a:stretch/>
        </p:blipFill>
        <p:spPr bwMode="auto">
          <a:xfrm>
            <a:off x="6588224" y="4368460"/>
            <a:ext cx="2283255" cy="20055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25983"/>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21.5 – Genetic Engineering</a:t>
            </a:r>
            <a:endParaRPr lang="en-US" sz="4000" dirty="0"/>
          </a:p>
        </p:txBody>
      </p:sp>
      <p:sp>
        <p:nvSpPr>
          <p:cNvPr id="19" name="Round Same Side Corner Rectangle 18">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288</a:t>
            </a:r>
            <a:endParaRPr lang="en-GB" sz="1000" b="1" dirty="0">
              <a:latin typeface="Arial" panose="020B0604020202020204" pitchFamily="34" charset="0"/>
              <a:cs typeface="Arial" panose="020B0604020202020204" pitchFamily="34" charset="0"/>
            </a:endParaRPr>
          </a:p>
        </p:txBody>
      </p:sp>
      <p:sp>
        <p:nvSpPr>
          <p:cNvPr id="3" name="Rectangle 2"/>
          <p:cNvSpPr/>
          <p:nvPr/>
        </p:nvSpPr>
        <p:spPr>
          <a:xfrm>
            <a:off x="251520" y="3212976"/>
            <a:ext cx="2664296" cy="1477328"/>
          </a:xfrm>
          <a:prstGeom prst="rect">
            <a:avLst/>
          </a:prstGeom>
        </p:spPr>
        <p:txBody>
          <a:bodyPr wrap="square">
            <a:spAutoFit/>
          </a:bodyPr>
          <a:lstStyle/>
          <a:p>
            <a:pPr indent="276225">
              <a:buClr>
                <a:srgbClr val="C00000"/>
              </a:buClr>
              <a:buSzPct val="80000"/>
              <a:buFont typeface="Arial" panose="020B0604020202020204" pitchFamily="34" charset="0"/>
              <a:buChar char="►"/>
            </a:pPr>
            <a:r>
              <a:rPr lang="en-US" b="1" dirty="0"/>
              <a:t>Figure 21.10 </a:t>
            </a:r>
            <a:r>
              <a:rPr lang="en-US" b="1" dirty="0" smtClean="0"/>
              <a:t>- </a:t>
            </a:r>
            <a:r>
              <a:rPr lang="en-US" dirty="0" smtClean="0"/>
              <a:t>How </a:t>
            </a:r>
            <a:r>
              <a:rPr lang="en-US" dirty="0"/>
              <a:t>genetic engineering has been used to produce bacteria that express the human insulin gene.</a:t>
            </a:r>
            <a:endParaRPr lang="en-GB" dirty="0"/>
          </a:p>
        </p:txBody>
      </p:sp>
      <p:pic>
        <p:nvPicPr>
          <p:cNvPr id="4" name="Picture 3"/>
          <p:cNvPicPr>
            <a:picLocks noChangeAspect="1"/>
          </p:cNvPicPr>
          <p:nvPr/>
        </p:nvPicPr>
        <p:blipFill rotWithShape="1">
          <a:blip r:embed="rId3">
            <a:lum bright="-47000" contrast="75000"/>
          </a:blip>
          <a:srcRect l="31100" t="16384" r="26376" b="10781"/>
          <a:stretch/>
        </p:blipFill>
        <p:spPr>
          <a:xfrm>
            <a:off x="3203848" y="1196751"/>
            <a:ext cx="5616624" cy="5408602"/>
          </a:xfrm>
          <a:prstGeom prst="rect">
            <a:avLst/>
          </a:prstGeom>
        </p:spPr>
      </p:pic>
      <p:sp>
        <p:nvSpPr>
          <p:cNvPr id="5" name="Rectangle 4"/>
          <p:cNvSpPr/>
          <p:nvPr/>
        </p:nvSpPr>
        <p:spPr>
          <a:xfrm>
            <a:off x="2195736" y="5157192"/>
            <a:ext cx="2213992" cy="1384995"/>
          </a:xfrm>
          <a:prstGeom prst="rect">
            <a:avLst/>
          </a:prstGeom>
          <a:solidFill>
            <a:schemeClr val="bg1"/>
          </a:solidFill>
        </p:spPr>
        <p:txBody>
          <a:bodyPr wrap="square">
            <a:spAutoFit/>
          </a:bodyPr>
          <a:lstStyle/>
          <a:p>
            <a:pPr marL="182563" indent="-182563">
              <a:buFont typeface="+mj-lt"/>
              <a:buAutoNum type="arabicPeriod" startAt="7"/>
            </a:pPr>
            <a:r>
              <a:rPr lang="en-US" sz="1400" dirty="0"/>
              <a:t>The </a:t>
            </a:r>
            <a:r>
              <a:rPr lang="en-US" sz="1400" dirty="0" smtClean="0"/>
              <a:t>genetically engineered </a:t>
            </a:r>
            <a:r>
              <a:rPr lang="en-US" sz="1400" dirty="0"/>
              <a:t>bacteria </a:t>
            </a:r>
            <a:r>
              <a:rPr lang="en-US" sz="1400" dirty="0" smtClean="0"/>
              <a:t>are grown in </a:t>
            </a:r>
            <a:r>
              <a:rPr lang="en-US" sz="1400" dirty="0"/>
              <a:t>a </a:t>
            </a:r>
            <a:r>
              <a:rPr lang="en-US" sz="1400" dirty="0" smtClean="0"/>
              <a:t>fermenter, where </a:t>
            </a:r>
            <a:r>
              <a:rPr lang="en-US" sz="1400" dirty="0"/>
              <a:t>they make </a:t>
            </a:r>
            <a:r>
              <a:rPr lang="en-US" sz="1400" dirty="0" smtClean="0"/>
              <a:t>the insulin </a:t>
            </a:r>
            <a:r>
              <a:rPr lang="en-US" sz="1400" dirty="0"/>
              <a:t>coded for by the </a:t>
            </a:r>
            <a:r>
              <a:rPr lang="en-US" sz="1400" dirty="0" smtClean="0"/>
              <a:t>human </a:t>
            </a:r>
            <a:r>
              <a:rPr lang="en-US" sz="1400" dirty="0"/>
              <a:t>DNA.</a:t>
            </a:r>
            <a:endParaRPr lang="en-GB" sz="1400" dirty="0"/>
          </a:p>
        </p:txBody>
      </p:sp>
      <p:sp>
        <p:nvSpPr>
          <p:cNvPr id="12" name="Rectangle 11"/>
          <p:cNvSpPr/>
          <p:nvPr/>
        </p:nvSpPr>
        <p:spPr>
          <a:xfrm>
            <a:off x="3032956" y="1146810"/>
            <a:ext cx="2043100" cy="553998"/>
          </a:xfrm>
          <a:prstGeom prst="rect">
            <a:avLst/>
          </a:prstGeom>
          <a:solidFill>
            <a:schemeClr val="bg1"/>
          </a:solidFill>
        </p:spPr>
        <p:txBody>
          <a:bodyPr wrap="square">
            <a:spAutoFit/>
          </a:bodyPr>
          <a:lstStyle/>
          <a:p>
            <a:pPr marL="276225" indent="-276225">
              <a:buFont typeface="+mj-lt"/>
              <a:buAutoNum type="arabicPeriod"/>
            </a:pPr>
            <a:r>
              <a:rPr lang="en-US" sz="1500" dirty="0"/>
              <a:t>Some </a:t>
            </a:r>
            <a:r>
              <a:rPr lang="en-US" sz="1500" dirty="0" smtClean="0"/>
              <a:t>human cells are </a:t>
            </a:r>
            <a:r>
              <a:rPr lang="en-US" sz="1500" dirty="0" err="1" smtClean="0"/>
              <a:t>liquidised</a:t>
            </a:r>
            <a:r>
              <a:rPr lang="en-US" sz="1500" dirty="0"/>
              <a:t>.</a:t>
            </a:r>
            <a:endParaRPr lang="en-GB" sz="1500" dirty="0"/>
          </a:p>
        </p:txBody>
      </p:sp>
      <p:sp>
        <p:nvSpPr>
          <p:cNvPr id="13" name="Rectangle 12"/>
          <p:cNvSpPr/>
          <p:nvPr/>
        </p:nvSpPr>
        <p:spPr>
          <a:xfrm>
            <a:off x="5346923" y="1074802"/>
            <a:ext cx="2695623" cy="523220"/>
          </a:xfrm>
          <a:prstGeom prst="rect">
            <a:avLst/>
          </a:prstGeom>
          <a:solidFill>
            <a:schemeClr val="bg1"/>
          </a:solidFill>
        </p:spPr>
        <p:txBody>
          <a:bodyPr wrap="square">
            <a:spAutoFit/>
          </a:bodyPr>
          <a:lstStyle/>
          <a:p>
            <a:pPr marL="182563" indent="-182563">
              <a:buFont typeface="+mj-lt"/>
              <a:buAutoNum type="arabicPeriod" startAt="2"/>
            </a:pPr>
            <a:r>
              <a:rPr lang="en-US" sz="1400" dirty="0"/>
              <a:t>Chemicals are added </a:t>
            </a:r>
            <a:r>
              <a:rPr lang="en-US" sz="1400" dirty="0" smtClean="0"/>
              <a:t>to made the DNA </a:t>
            </a:r>
            <a:r>
              <a:rPr lang="en-US" sz="1400" dirty="0"/>
              <a:t>precipitate.</a:t>
            </a:r>
            <a:endParaRPr lang="en-GB" sz="1400" dirty="0"/>
          </a:p>
        </p:txBody>
      </p:sp>
      <p:sp>
        <p:nvSpPr>
          <p:cNvPr id="15" name="Rectangle 14"/>
          <p:cNvSpPr/>
          <p:nvPr/>
        </p:nvSpPr>
        <p:spPr>
          <a:xfrm>
            <a:off x="5292080" y="3220234"/>
            <a:ext cx="1703276" cy="784830"/>
          </a:xfrm>
          <a:custGeom>
            <a:avLst/>
            <a:gdLst>
              <a:gd name="connsiteX0" fmla="*/ 0 w 1703276"/>
              <a:gd name="connsiteY0" fmla="*/ 0 h 784830"/>
              <a:gd name="connsiteX1" fmla="*/ 1703276 w 1703276"/>
              <a:gd name="connsiteY1" fmla="*/ 0 h 784830"/>
              <a:gd name="connsiteX2" fmla="*/ 1703276 w 1703276"/>
              <a:gd name="connsiteY2" fmla="*/ 784830 h 784830"/>
              <a:gd name="connsiteX3" fmla="*/ 0 w 1703276"/>
              <a:gd name="connsiteY3" fmla="*/ 784830 h 784830"/>
              <a:gd name="connsiteX4" fmla="*/ 0 w 1703276"/>
              <a:gd name="connsiteY4" fmla="*/ 0 h 784830"/>
              <a:gd name="connsiteX0" fmla="*/ 0 w 1703276"/>
              <a:gd name="connsiteY0" fmla="*/ 0 h 784830"/>
              <a:gd name="connsiteX1" fmla="*/ 1703276 w 1703276"/>
              <a:gd name="connsiteY1" fmla="*/ 0 h 784830"/>
              <a:gd name="connsiteX2" fmla="*/ 1530748 w 1703276"/>
              <a:gd name="connsiteY2" fmla="*/ 577796 h 784830"/>
              <a:gd name="connsiteX3" fmla="*/ 0 w 1703276"/>
              <a:gd name="connsiteY3" fmla="*/ 784830 h 784830"/>
              <a:gd name="connsiteX4" fmla="*/ 0 w 1703276"/>
              <a:gd name="connsiteY4" fmla="*/ 0 h 784830"/>
              <a:gd name="connsiteX0" fmla="*/ 0 w 1703276"/>
              <a:gd name="connsiteY0" fmla="*/ 0 h 767577"/>
              <a:gd name="connsiteX1" fmla="*/ 1703276 w 1703276"/>
              <a:gd name="connsiteY1" fmla="*/ 0 h 767577"/>
              <a:gd name="connsiteX2" fmla="*/ 1530748 w 1703276"/>
              <a:gd name="connsiteY2" fmla="*/ 577796 h 767577"/>
              <a:gd name="connsiteX3" fmla="*/ 69011 w 1703276"/>
              <a:gd name="connsiteY3" fmla="*/ 767577 h 767577"/>
              <a:gd name="connsiteX4" fmla="*/ 0 w 1703276"/>
              <a:gd name="connsiteY4" fmla="*/ 0 h 767577"/>
              <a:gd name="connsiteX0" fmla="*/ 0 w 1703276"/>
              <a:gd name="connsiteY0" fmla="*/ 0 h 767577"/>
              <a:gd name="connsiteX1" fmla="*/ 1703276 w 1703276"/>
              <a:gd name="connsiteY1" fmla="*/ 0 h 767577"/>
              <a:gd name="connsiteX2" fmla="*/ 1548001 w 1703276"/>
              <a:gd name="connsiteY2" fmla="*/ 527175 h 767577"/>
              <a:gd name="connsiteX3" fmla="*/ 69011 w 1703276"/>
              <a:gd name="connsiteY3" fmla="*/ 767577 h 767577"/>
              <a:gd name="connsiteX4" fmla="*/ 0 w 1703276"/>
              <a:gd name="connsiteY4" fmla="*/ 0 h 767577"/>
              <a:gd name="connsiteX0" fmla="*/ 0 w 1703276"/>
              <a:gd name="connsiteY0" fmla="*/ 0 h 767577"/>
              <a:gd name="connsiteX1" fmla="*/ 1703276 w 1703276"/>
              <a:gd name="connsiteY1" fmla="*/ 0 h 767577"/>
              <a:gd name="connsiteX2" fmla="*/ 1438273 w 1703276"/>
              <a:gd name="connsiteY2" fmla="*/ 574871 h 767577"/>
              <a:gd name="connsiteX3" fmla="*/ 69011 w 1703276"/>
              <a:gd name="connsiteY3" fmla="*/ 767577 h 767577"/>
              <a:gd name="connsiteX4" fmla="*/ 0 w 1703276"/>
              <a:gd name="connsiteY4" fmla="*/ 0 h 767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3276" h="767577">
                <a:moveTo>
                  <a:pt x="0" y="0"/>
                </a:moveTo>
                <a:lnTo>
                  <a:pt x="1703276" y="0"/>
                </a:lnTo>
                <a:lnTo>
                  <a:pt x="1438273" y="574871"/>
                </a:lnTo>
                <a:lnTo>
                  <a:pt x="69011" y="767577"/>
                </a:lnTo>
                <a:lnTo>
                  <a:pt x="0" y="0"/>
                </a:lnTo>
                <a:close/>
              </a:path>
            </a:pathLst>
          </a:custGeom>
          <a:solidFill>
            <a:schemeClr val="bg1"/>
          </a:solidFill>
        </p:spPr>
        <p:txBody>
          <a:bodyPr wrap="square">
            <a:spAutoFit/>
          </a:bodyPr>
          <a:lstStyle/>
          <a:p>
            <a:pPr marL="173038" indent="-173038">
              <a:buFont typeface="+mj-lt"/>
              <a:buAutoNum type="arabicPeriod" startAt="5"/>
            </a:pPr>
            <a:r>
              <a:rPr lang="en-US" sz="900" dirty="0"/>
              <a:t>The pieces of human </a:t>
            </a:r>
            <a:r>
              <a:rPr lang="en-US" sz="900" dirty="0" smtClean="0"/>
              <a:t>DNA containing </a:t>
            </a:r>
            <a:r>
              <a:rPr lang="en-US" sz="900" dirty="0"/>
              <a:t>the insulin gene </a:t>
            </a:r>
            <a:r>
              <a:rPr lang="en-US" sz="900" dirty="0" smtClean="0"/>
              <a:t>are joined </a:t>
            </a:r>
            <a:r>
              <a:rPr lang="en-US" sz="900" dirty="0"/>
              <a:t>to the cut plasmid </a:t>
            </a:r>
            <a:r>
              <a:rPr lang="en-US" sz="900" dirty="0" smtClean="0"/>
              <a:t>/ using </a:t>
            </a:r>
            <a:r>
              <a:rPr lang="en-US" sz="900" dirty="0"/>
              <a:t>ligase enzymes.</a:t>
            </a:r>
            <a:endParaRPr lang="en-GB" sz="900" dirty="0"/>
          </a:p>
        </p:txBody>
      </p:sp>
      <p:sp>
        <p:nvSpPr>
          <p:cNvPr id="16" name="Rectangle 14"/>
          <p:cNvSpPr/>
          <p:nvPr/>
        </p:nvSpPr>
        <p:spPr>
          <a:xfrm>
            <a:off x="7774452" y="3485691"/>
            <a:ext cx="979936" cy="253916"/>
          </a:xfrm>
          <a:custGeom>
            <a:avLst/>
            <a:gdLst>
              <a:gd name="connsiteX0" fmla="*/ 0 w 1703276"/>
              <a:gd name="connsiteY0" fmla="*/ 0 h 784830"/>
              <a:gd name="connsiteX1" fmla="*/ 1703276 w 1703276"/>
              <a:gd name="connsiteY1" fmla="*/ 0 h 784830"/>
              <a:gd name="connsiteX2" fmla="*/ 1703276 w 1703276"/>
              <a:gd name="connsiteY2" fmla="*/ 784830 h 784830"/>
              <a:gd name="connsiteX3" fmla="*/ 0 w 1703276"/>
              <a:gd name="connsiteY3" fmla="*/ 784830 h 784830"/>
              <a:gd name="connsiteX4" fmla="*/ 0 w 1703276"/>
              <a:gd name="connsiteY4" fmla="*/ 0 h 784830"/>
              <a:gd name="connsiteX0" fmla="*/ 0 w 1703276"/>
              <a:gd name="connsiteY0" fmla="*/ 0 h 784830"/>
              <a:gd name="connsiteX1" fmla="*/ 1703276 w 1703276"/>
              <a:gd name="connsiteY1" fmla="*/ 0 h 784830"/>
              <a:gd name="connsiteX2" fmla="*/ 1530748 w 1703276"/>
              <a:gd name="connsiteY2" fmla="*/ 577796 h 784830"/>
              <a:gd name="connsiteX3" fmla="*/ 0 w 1703276"/>
              <a:gd name="connsiteY3" fmla="*/ 784830 h 784830"/>
              <a:gd name="connsiteX4" fmla="*/ 0 w 1703276"/>
              <a:gd name="connsiteY4" fmla="*/ 0 h 784830"/>
              <a:gd name="connsiteX0" fmla="*/ 0 w 1703276"/>
              <a:gd name="connsiteY0" fmla="*/ 0 h 767577"/>
              <a:gd name="connsiteX1" fmla="*/ 1703276 w 1703276"/>
              <a:gd name="connsiteY1" fmla="*/ 0 h 767577"/>
              <a:gd name="connsiteX2" fmla="*/ 1530748 w 1703276"/>
              <a:gd name="connsiteY2" fmla="*/ 577796 h 767577"/>
              <a:gd name="connsiteX3" fmla="*/ 69011 w 1703276"/>
              <a:gd name="connsiteY3" fmla="*/ 767577 h 767577"/>
              <a:gd name="connsiteX4" fmla="*/ 0 w 1703276"/>
              <a:gd name="connsiteY4" fmla="*/ 0 h 767577"/>
              <a:gd name="connsiteX0" fmla="*/ 0 w 1703276"/>
              <a:gd name="connsiteY0" fmla="*/ 0 h 767577"/>
              <a:gd name="connsiteX1" fmla="*/ 1703276 w 1703276"/>
              <a:gd name="connsiteY1" fmla="*/ 0 h 767577"/>
              <a:gd name="connsiteX2" fmla="*/ 1548001 w 1703276"/>
              <a:gd name="connsiteY2" fmla="*/ 527175 h 767577"/>
              <a:gd name="connsiteX3" fmla="*/ 69011 w 1703276"/>
              <a:gd name="connsiteY3" fmla="*/ 767577 h 767577"/>
              <a:gd name="connsiteX4" fmla="*/ 0 w 1703276"/>
              <a:gd name="connsiteY4" fmla="*/ 0 h 767577"/>
              <a:gd name="connsiteX0" fmla="*/ 0 w 1703276"/>
              <a:gd name="connsiteY0" fmla="*/ 0 h 767577"/>
              <a:gd name="connsiteX1" fmla="*/ 1703276 w 1703276"/>
              <a:gd name="connsiteY1" fmla="*/ 0 h 767577"/>
              <a:gd name="connsiteX2" fmla="*/ 1438273 w 1703276"/>
              <a:gd name="connsiteY2" fmla="*/ 574871 h 767577"/>
              <a:gd name="connsiteX3" fmla="*/ 69011 w 1703276"/>
              <a:gd name="connsiteY3" fmla="*/ 767577 h 767577"/>
              <a:gd name="connsiteX4" fmla="*/ 0 w 1703276"/>
              <a:gd name="connsiteY4" fmla="*/ 0 h 767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3276" h="767577">
                <a:moveTo>
                  <a:pt x="0" y="0"/>
                </a:moveTo>
                <a:lnTo>
                  <a:pt x="1703276" y="0"/>
                </a:lnTo>
                <a:lnTo>
                  <a:pt x="1438273" y="574871"/>
                </a:lnTo>
                <a:lnTo>
                  <a:pt x="69011" y="767577"/>
                </a:lnTo>
                <a:lnTo>
                  <a:pt x="0" y="0"/>
                </a:lnTo>
                <a:close/>
              </a:path>
            </a:pathLst>
          </a:custGeom>
          <a:solidFill>
            <a:schemeClr val="bg1"/>
          </a:solidFill>
        </p:spPr>
        <p:txBody>
          <a:bodyPr wrap="square">
            <a:spAutoFit/>
          </a:bodyPr>
          <a:lstStyle/>
          <a:p>
            <a:r>
              <a:rPr lang="en-US" sz="1050" dirty="0" smtClean="0"/>
              <a:t>Sticky ends</a:t>
            </a:r>
            <a:endParaRPr lang="en-GB" sz="1050" dirty="0"/>
          </a:p>
        </p:txBody>
      </p:sp>
      <p:sp>
        <p:nvSpPr>
          <p:cNvPr id="17" name="Rectangle 14"/>
          <p:cNvSpPr/>
          <p:nvPr/>
        </p:nvSpPr>
        <p:spPr>
          <a:xfrm>
            <a:off x="7624512" y="1573342"/>
            <a:ext cx="979936" cy="415498"/>
          </a:xfrm>
          <a:custGeom>
            <a:avLst/>
            <a:gdLst>
              <a:gd name="connsiteX0" fmla="*/ 0 w 1703276"/>
              <a:gd name="connsiteY0" fmla="*/ 0 h 784830"/>
              <a:gd name="connsiteX1" fmla="*/ 1703276 w 1703276"/>
              <a:gd name="connsiteY1" fmla="*/ 0 h 784830"/>
              <a:gd name="connsiteX2" fmla="*/ 1703276 w 1703276"/>
              <a:gd name="connsiteY2" fmla="*/ 784830 h 784830"/>
              <a:gd name="connsiteX3" fmla="*/ 0 w 1703276"/>
              <a:gd name="connsiteY3" fmla="*/ 784830 h 784830"/>
              <a:gd name="connsiteX4" fmla="*/ 0 w 1703276"/>
              <a:gd name="connsiteY4" fmla="*/ 0 h 784830"/>
              <a:gd name="connsiteX0" fmla="*/ 0 w 1703276"/>
              <a:gd name="connsiteY0" fmla="*/ 0 h 784830"/>
              <a:gd name="connsiteX1" fmla="*/ 1703276 w 1703276"/>
              <a:gd name="connsiteY1" fmla="*/ 0 h 784830"/>
              <a:gd name="connsiteX2" fmla="*/ 1530748 w 1703276"/>
              <a:gd name="connsiteY2" fmla="*/ 577796 h 784830"/>
              <a:gd name="connsiteX3" fmla="*/ 0 w 1703276"/>
              <a:gd name="connsiteY3" fmla="*/ 784830 h 784830"/>
              <a:gd name="connsiteX4" fmla="*/ 0 w 1703276"/>
              <a:gd name="connsiteY4" fmla="*/ 0 h 784830"/>
              <a:gd name="connsiteX0" fmla="*/ 0 w 1703276"/>
              <a:gd name="connsiteY0" fmla="*/ 0 h 767577"/>
              <a:gd name="connsiteX1" fmla="*/ 1703276 w 1703276"/>
              <a:gd name="connsiteY1" fmla="*/ 0 h 767577"/>
              <a:gd name="connsiteX2" fmla="*/ 1530748 w 1703276"/>
              <a:gd name="connsiteY2" fmla="*/ 577796 h 767577"/>
              <a:gd name="connsiteX3" fmla="*/ 69011 w 1703276"/>
              <a:gd name="connsiteY3" fmla="*/ 767577 h 767577"/>
              <a:gd name="connsiteX4" fmla="*/ 0 w 1703276"/>
              <a:gd name="connsiteY4" fmla="*/ 0 h 767577"/>
              <a:gd name="connsiteX0" fmla="*/ 0 w 1703276"/>
              <a:gd name="connsiteY0" fmla="*/ 0 h 767577"/>
              <a:gd name="connsiteX1" fmla="*/ 1703276 w 1703276"/>
              <a:gd name="connsiteY1" fmla="*/ 0 h 767577"/>
              <a:gd name="connsiteX2" fmla="*/ 1548001 w 1703276"/>
              <a:gd name="connsiteY2" fmla="*/ 527175 h 767577"/>
              <a:gd name="connsiteX3" fmla="*/ 69011 w 1703276"/>
              <a:gd name="connsiteY3" fmla="*/ 767577 h 767577"/>
              <a:gd name="connsiteX4" fmla="*/ 0 w 1703276"/>
              <a:gd name="connsiteY4" fmla="*/ 0 h 767577"/>
              <a:gd name="connsiteX0" fmla="*/ 0 w 1703276"/>
              <a:gd name="connsiteY0" fmla="*/ 0 h 767577"/>
              <a:gd name="connsiteX1" fmla="*/ 1703276 w 1703276"/>
              <a:gd name="connsiteY1" fmla="*/ 0 h 767577"/>
              <a:gd name="connsiteX2" fmla="*/ 1438273 w 1703276"/>
              <a:gd name="connsiteY2" fmla="*/ 574871 h 767577"/>
              <a:gd name="connsiteX3" fmla="*/ 69011 w 1703276"/>
              <a:gd name="connsiteY3" fmla="*/ 767577 h 767577"/>
              <a:gd name="connsiteX4" fmla="*/ 0 w 1703276"/>
              <a:gd name="connsiteY4" fmla="*/ 0 h 767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3276" h="767577">
                <a:moveTo>
                  <a:pt x="0" y="0"/>
                </a:moveTo>
                <a:lnTo>
                  <a:pt x="1703276" y="0"/>
                </a:lnTo>
                <a:lnTo>
                  <a:pt x="1438273" y="574871"/>
                </a:lnTo>
                <a:lnTo>
                  <a:pt x="69011" y="767577"/>
                </a:lnTo>
                <a:lnTo>
                  <a:pt x="0" y="0"/>
                </a:lnTo>
                <a:close/>
              </a:path>
            </a:pathLst>
          </a:custGeom>
          <a:solidFill>
            <a:schemeClr val="bg1"/>
          </a:solidFill>
        </p:spPr>
        <p:txBody>
          <a:bodyPr wrap="square">
            <a:spAutoFit/>
          </a:bodyPr>
          <a:lstStyle/>
          <a:p>
            <a:r>
              <a:rPr lang="en-US" sz="1050" dirty="0" smtClean="0"/>
              <a:t>Restriction enzyme</a:t>
            </a:r>
            <a:endParaRPr lang="en-GB" sz="1050" dirty="0"/>
          </a:p>
        </p:txBody>
      </p:sp>
      <p:sp>
        <p:nvSpPr>
          <p:cNvPr id="18" name="Rectangle 14"/>
          <p:cNvSpPr/>
          <p:nvPr/>
        </p:nvSpPr>
        <p:spPr>
          <a:xfrm>
            <a:off x="3106924" y="3301534"/>
            <a:ext cx="720080" cy="415498"/>
          </a:xfrm>
          <a:custGeom>
            <a:avLst/>
            <a:gdLst>
              <a:gd name="connsiteX0" fmla="*/ 0 w 1703276"/>
              <a:gd name="connsiteY0" fmla="*/ 0 h 784830"/>
              <a:gd name="connsiteX1" fmla="*/ 1703276 w 1703276"/>
              <a:gd name="connsiteY1" fmla="*/ 0 h 784830"/>
              <a:gd name="connsiteX2" fmla="*/ 1703276 w 1703276"/>
              <a:gd name="connsiteY2" fmla="*/ 784830 h 784830"/>
              <a:gd name="connsiteX3" fmla="*/ 0 w 1703276"/>
              <a:gd name="connsiteY3" fmla="*/ 784830 h 784830"/>
              <a:gd name="connsiteX4" fmla="*/ 0 w 1703276"/>
              <a:gd name="connsiteY4" fmla="*/ 0 h 784830"/>
              <a:gd name="connsiteX0" fmla="*/ 0 w 1703276"/>
              <a:gd name="connsiteY0" fmla="*/ 0 h 784830"/>
              <a:gd name="connsiteX1" fmla="*/ 1703276 w 1703276"/>
              <a:gd name="connsiteY1" fmla="*/ 0 h 784830"/>
              <a:gd name="connsiteX2" fmla="*/ 1530748 w 1703276"/>
              <a:gd name="connsiteY2" fmla="*/ 577796 h 784830"/>
              <a:gd name="connsiteX3" fmla="*/ 0 w 1703276"/>
              <a:gd name="connsiteY3" fmla="*/ 784830 h 784830"/>
              <a:gd name="connsiteX4" fmla="*/ 0 w 1703276"/>
              <a:gd name="connsiteY4" fmla="*/ 0 h 784830"/>
              <a:gd name="connsiteX0" fmla="*/ 0 w 1703276"/>
              <a:gd name="connsiteY0" fmla="*/ 0 h 767577"/>
              <a:gd name="connsiteX1" fmla="*/ 1703276 w 1703276"/>
              <a:gd name="connsiteY1" fmla="*/ 0 h 767577"/>
              <a:gd name="connsiteX2" fmla="*/ 1530748 w 1703276"/>
              <a:gd name="connsiteY2" fmla="*/ 577796 h 767577"/>
              <a:gd name="connsiteX3" fmla="*/ 69011 w 1703276"/>
              <a:gd name="connsiteY3" fmla="*/ 767577 h 767577"/>
              <a:gd name="connsiteX4" fmla="*/ 0 w 1703276"/>
              <a:gd name="connsiteY4" fmla="*/ 0 h 767577"/>
              <a:gd name="connsiteX0" fmla="*/ 0 w 1703276"/>
              <a:gd name="connsiteY0" fmla="*/ 0 h 767577"/>
              <a:gd name="connsiteX1" fmla="*/ 1703276 w 1703276"/>
              <a:gd name="connsiteY1" fmla="*/ 0 h 767577"/>
              <a:gd name="connsiteX2" fmla="*/ 1548001 w 1703276"/>
              <a:gd name="connsiteY2" fmla="*/ 527175 h 767577"/>
              <a:gd name="connsiteX3" fmla="*/ 69011 w 1703276"/>
              <a:gd name="connsiteY3" fmla="*/ 767577 h 767577"/>
              <a:gd name="connsiteX4" fmla="*/ 0 w 1703276"/>
              <a:gd name="connsiteY4" fmla="*/ 0 h 767577"/>
              <a:gd name="connsiteX0" fmla="*/ 0 w 1703276"/>
              <a:gd name="connsiteY0" fmla="*/ 0 h 767577"/>
              <a:gd name="connsiteX1" fmla="*/ 1703276 w 1703276"/>
              <a:gd name="connsiteY1" fmla="*/ 0 h 767577"/>
              <a:gd name="connsiteX2" fmla="*/ 1438273 w 1703276"/>
              <a:gd name="connsiteY2" fmla="*/ 574871 h 767577"/>
              <a:gd name="connsiteX3" fmla="*/ 69011 w 1703276"/>
              <a:gd name="connsiteY3" fmla="*/ 767577 h 767577"/>
              <a:gd name="connsiteX4" fmla="*/ 0 w 1703276"/>
              <a:gd name="connsiteY4" fmla="*/ 0 h 767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3276" h="767577">
                <a:moveTo>
                  <a:pt x="0" y="0"/>
                </a:moveTo>
                <a:lnTo>
                  <a:pt x="1703276" y="0"/>
                </a:lnTo>
                <a:lnTo>
                  <a:pt x="1438273" y="574871"/>
                </a:lnTo>
                <a:lnTo>
                  <a:pt x="69011" y="767577"/>
                </a:lnTo>
                <a:lnTo>
                  <a:pt x="0" y="0"/>
                </a:lnTo>
                <a:close/>
              </a:path>
            </a:pathLst>
          </a:custGeom>
          <a:solidFill>
            <a:schemeClr val="bg1"/>
          </a:solidFill>
        </p:spPr>
        <p:txBody>
          <a:bodyPr wrap="square">
            <a:spAutoFit/>
          </a:bodyPr>
          <a:lstStyle/>
          <a:p>
            <a:r>
              <a:rPr lang="en-GB" sz="1050" dirty="0" smtClean="0"/>
              <a:t>ligase </a:t>
            </a:r>
            <a:endParaRPr lang="en-GB" sz="1050" dirty="0"/>
          </a:p>
          <a:p>
            <a:r>
              <a:rPr lang="en-GB" sz="1050" dirty="0"/>
              <a:t>enzyme </a:t>
            </a:r>
          </a:p>
        </p:txBody>
      </p:sp>
      <p:sp>
        <p:nvSpPr>
          <p:cNvPr id="20" name="Rectangle 14"/>
          <p:cNvSpPr/>
          <p:nvPr/>
        </p:nvSpPr>
        <p:spPr>
          <a:xfrm>
            <a:off x="4283968" y="3197151"/>
            <a:ext cx="1134963" cy="507831"/>
          </a:xfrm>
          <a:custGeom>
            <a:avLst/>
            <a:gdLst>
              <a:gd name="connsiteX0" fmla="*/ 0 w 1703276"/>
              <a:gd name="connsiteY0" fmla="*/ 0 h 784830"/>
              <a:gd name="connsiteX1" fmla="*/ 1703276 w 1703276"/>
              <a:gd name="connsiteY1" fmla="*/ 0 h 784830"/>
              <a:gd name="connsiteX2" fmla="*/ 1703276 w 1703276"/>
              <a:gd name="connsiteY2" fmla="*/ 784830 h 784830"/>
              <a:gd name="connsiteX3" fmla="*/ 0 w 1703276"/>
              <a:gd name="connsiteY3" fmla="*/ 784830 h 784830"/>
              <a:gd name="connsiteX4" fmla="*/ 0 w 1703276"/>
              <a:gd name="connsiteY4" fmla="*/ 0 h 784830"/>
              <a:gd name="connsiteX0" fmla="*/ 0 w 1703276"/>
              <a:gd name="connsiteY0" fmla="*/ 0 h 784830"/>
              <a:gd name="connsiteX1" fmla="*/ 1703276 w 1703276"/>
              <a:gd name="connsiteY1" fmla="*/ 0 h 784830"/>
              <a:gd name="connsiteX2" fmla="*/ 1530748 w 1703276"/>
              <a:gd name="connsiteY2" fmla="*/ 577796 h 784830"/>
              <a:gd name="connsiteX3" fmla="*/ 0 w 1703276"/>
              <a:gd name="connsiteY3" fmla="*/ 784830 h 784830"/>
              <a:gd name="connsiteX4" fmla="*/ 0 w 1703276"/>
              <a:gd name="connsiteY4" fmla="*/ 0 h 784830"/>
              <a:gd name="connsiteX0" fmla="*/ 0 w 1703276"/>
              <a:gd name="connsiteY0" fmla="*/ 0 h 767577"/>
              <a:gd name="connsiteX1" fmla="*/ 1703276 w 1703276"/>
              <a:gd name="connsiteY1" fmla="*/ 0 h 767577"/>
              <a:gd name="connsiteX2" fmla="*/ 1530748 w 1703276"/>
              <a:gd name="connsiteY2" fmla="*/ 577796 h 767577"/>
              <a:gd name="connsiteX3" fmla="*/ 69011 w 1703276"/>
              <a:gd name="connsiteY3" fmla="*/ 767577 h 767577"/>
              <a:gd name="connsiteX4" fmla="*/ 0 w 1703276"/>
              <a:gd name="connsiteY4" fmla="*/ 0 h 767577"/>
              <a:gd name="connsiteX0" fmla="*/ 0 w 1703276"/>
              <a:gd name="connsiteY0" fmla="*/ 0 h 767577"/>
              <a:gd name="connsiteX1" fmla="*/ 1703276 w 1703276"/>
              <a:gd name="connsiteY1" fmla="*/ 0 h 767577"/>
              <a:gd name="connsiteX2" fmla="*/ 1548001 w 1703276"/>
              <a:gd name="connsiteY2" fmla="*/ 527175 h 767577"/>
              <a:gd name="connsiteX3" fmla="*/ 69011 w 1703276"/>
              <a:gd name="connsiteY3" fmla="*/ 767577 h 767577"/>
              <a:gd name="connsiteX4" fmla="*/ 0 w 1703276"/>
              <a:gd name="connsiteY4" fmla="*/ 0 h 767577"/>
              <a:gd name="connsiteX0" fmla="*/ 0 w 1703276"/>
              <a:gd name="connsiteY0" fmla="*/ 0 h 767577"/>
              <a:gd name="connsiteX1" fmla="*/ 1703276 w 1703276"/>
              <a:gd name="connsiteY1" fmla="*/ 0 h 767577"/>
              <a:gd name="connsiteX2" fmla="*/ 1438273 w 1703276"/>
              <a:gd name="connsiteY2" fmla="*/ 574871 h 767577"/>
              <a:gd name="connsiteX3" fmla="*/ 69011 w 1703276"/>
              <a:gd name="connsiteY3" fmla="*/ 767577 h 767577"/>
              <a:gd name="connsiteX4" fmla="*/ 0 w 1703276"/>
              <a:gd name="connsiteY4" fmla="*/ 0 h 767577"/>
              <a:gd name="connsiteX0" fmla="*/ 0 w 1703276"/>
              <a:gd name="connsiteY0" fmla="*/ 0 h 730721"/>
              <a:gd name="connsiteX1" fmla="*/ 1703276 w 1703276"/>
              <a:gd name="connsiteY1" fmla="*/ 0 h 730721"/>
              <a:gd name="connsiteX2" fmla="*/ 1438273 w 1703276"/>
              <a:gd name="connsiteY2" fmla="*/ 574871 h 730721"/>
              <a:gd name="connsiteX3" fmla="*/ 125784 w 1703276"/>
              <a:gd name="connsiteY3" fmla="*/ 730721 h 730721"/>
              <a:gd name="connsiteX4" fmla="*/ 0 w 1703276"/>
              <a:gd name="connsiteY4" fmla="*/ 0 h 730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3276" h="730721">
                <a:moveTo>
                  <a:pt x="0" y="0"/>
                </a:moveTo>
                <a:lnTo>
                  <a:pt x="1703276" y="0"/>
                </a:lnTo>
                <a:lnTo>
                  <a:pt x="1438273" y="574871"/>
                </a:lnTo>
                <a:lnTo>
                  <a:pt x="125784" y="730721"/>
                </a:lnTo>
                <a:lnTo>
                  <a:pt x="0" y="0"/>
                </a:lnTo>
                <a:close/>
              </a:path>
            </a:pathLst>
          </a:custGeom>
          <a:solidFill>
            <a:schemeClr val="bg1"/>
          </a:solidFill>
        </p:spPr>
        <p:txBody>
          <a:bodyPr wrap="square">
            <a:spAutoFit/>
          </a:bodyPr>
          <a:lstStyle/>
          <a:p>
            <a:pPr indent="182563">
              <a:buFont typeface="+mj-lt"/>
              <a:buAutoNum type="arabicPeriod" startAt="4"/>
            </a:pPr>
            <a:r>
              <a:rPr lang="en-US" sz="900" dirty="0"/>
              <a:t>Restriction </a:t>
            </a:r>
            <a:r>
              <a:rPr lang="en-US" sz="900" dirty="0" smtClean="0"/>
              <a:t>enzymes cut </a:t>
            </a:r>
            <a:r>
              <a:rPr lang="en-US" sz="900" dirty="0"/>
              <a:t>the plasmid DNA.</a:t>
            </a:r>
            <a:endParaRPr lang="en-GB" sz="900" dirty="0"/>
          </a:p>
        </p:txBody>
      </p:sp>
      <p:sp>
        <p:nvSpPr>
          <p:cNvPr id="21" name="Rectangle 14"/>
          <p:cNvSpPr/>
          <p:nvPr/>
        </p:nvSpPr>
        <p:spPr>
          <a:xfrm>
            <a:off x="6660232" y="5184022"/>
            <a:ext cx="2217074" cy="399520"/>
          </a:xfrm>
          <a:custGeom>
            <a:avLst/>
            <a:gdLst>
              <a:gd name="connsiteX0" fmla="*/ 0 w 1703276"/>
              <a:gd name="connsiteY0" fmla="*/ 0 h 784830"/>
              <a:gd name="connsiteX1" fmla="*/ 1703276 w 1703276"/>
              <a:gd name="connsiteY1" fmla="*/ 0 h 784830"/>
              <a:gd name="connsiteX2" fmla="*/ 1703276 w 1703276"/>
              <a:gd name="connsiteY2" fmla="*/ 784830 h 784830"/>
              <a:gd name="connsiteX3" fmla="*/ 0 w 1703276"/>
              <a:gd name="connsiteY3" fmla="*/ 784830 h 784830"/>
              <a:gd name="connsiteX4" fmla="*/ 0 w 1703276"/>
              <a:gd name="connsiteY4" fmla="*/ 0 h 784830"/>
              <a:gd name="connsiteX0" fmla="*/ 0 w 1703276"/>
              <a:gd name="connsiteY0" fmla="*/ 0 h 784830"/>
              <a:gd name="connsiteX1" fmla="*/ 1703276 w 1703276"/>
              <a:gd name="connsiteY1" fmla="*/ 0 h 784830"/>
              <a:gd name="connsiteX2" fmla="*/ 1530748 w 1703276"/>
              <a:gd name="connsiteY2" fmla="*/ 577796 h 784830"/>
              <a:gd name="connsiteX3" fmla="*/ 0 w 1703276"/>
              <a:gd name="connsiteY3" fmla="*/ 784830 h 784830"/>
              <a:gd name="connsiteX4" fmla="*/ 0 w 1703276"/>
              <a:gd name="connsiteY4" fmla="*/ 0 h 784830"/>
              <a:gd name="connsiteX0" fmla="*/ 0 w 1703276"/>
              <a:gd name="connsiteY0" fmla="*/ 0 h 767577"/>
              <a:gd name="connsiteX1" fmla="*/ 1703276 w 1703276"/>
              <a:gd name="connsiteY1" fmla="*/ 0 h 767577"/>
              <a:gd name="connsiteX2" fmla="*/ 1530748 w 1703276"/>
              <a:gd name="connsiteY2" fmla="*/ 577796 h 767577"/>
              <a:gd name="connsiteX3" fmla="*/ 69011 w 1703276"/>
              <a:gd name="connsiteY3" fmla="*/ 767577 h 767577"/>
              <a:gd name="connsiteX4" fmla="*/ 0 w 1703276"/>
              <a:gd name="connsiteY4" fmla="*/ 0 h 767577"/>
              <a:gd name="connsiteX0" fmla="*/ 0 w 1703276"/>
              <a:gd name="connsiteY0" fmla="*/ 0 h 767577"/>
              <a:gd name="connsiteX1" fmla="*/ 1703276 w 1703276"/>
              <a:gd name="connsiteY1" fmla="*/ 0 h 767577"/>
              <a:gd name="connsiteX2" fmla="*/ 1548001 w 1703276"/>
              <a:gd name="connsiteY2" fmla="*/ 527175 h 767577"/>
              <a:gd name="connsiteX3" fmla="*/ 69011 w 1703276"/>
              <a:gd name="connsiteY3" fmla="*/ 767577 h 767577"/>
              <a:gd name="connsiteX4" fmla="*/ 0 w 1703276"/>
              <a:gd name="connsiteY4" fmla="*/ 0 h 767577"/>
              <a:gd name="connsiteX0" fmla="*/ 0 w 1703276"/>
              <a:gd name="connsiteY0" fmla="*/ 0 h 767577"/>
              <a:gd name="connsiteX1" fmla="*/ 1703276 w 1703276"/>
              <a:gd name="connsiteY1" fmla="*/ 0 h 767577"/>
              <a:gd name="connsiteX2" fmla="*/ 1438273 w 1703276"/>
              <a:gd name="connsiteY2" fmla="*/ 574871 h 767577"/>
              <a:gd name="connsiteX3" fmla="*/ 69011 w 1703276"/>
              <a:gd name="connsiteY3" fmla="*/ 767577 h 767577"/>
              <a:gd name="connsiteX4" fmla="*/ 0 w 1703276"/>
              <a:gd name="connsiteY4" fmla="*/ 0 h 767577"/>
              <a:gd name="connsiteX0" fmla="*/ 0 w 1703276"/>
              <a:gd name="connsiteY0" fmla="*/ 0 h 730721"/>
              <a:gd name="connsiteX1" fmla="*/ 1703276 w 1703276"/>
              <a:gd name="connsiteY1" fmla="*/ 0 h 730721"/>
              <a:gd name="connsiteX2" fmla="*/ 1438273 w 1703276"/>
              <a:gd name="connsiteY2" fmla="*/ 574871 h 730721"/>
              <a:gd name="connsiteX3" fmla="*/ 125784 w 1703276"/>
              <a:gd name="connsiteY3" fmla="*/ 730721 h 730721"/>
              <a:gd name="connsiteX4" fmla="*/ 0 w 1703276"/>
              <a:gd name="connsiteY4" fmla="*/ 0 h 730721"/>
              <a:gd name="connsiteX0" fmla="*/ 0 w 1703276"/>
              <a:gd name="connsiteY0" fmla="*/ 0 h 607919"/>
              <a:gd name="connsiteX1" fmla="*/ 1703276 w 1703276"/>
              <a:gd name="connsiteY1" fmla="*/ 0 h 607919"/>
              <a:gd name="connsiteX2" fmla="*/ 1438273 w 1703276"/>
              <a:gd name="connsiteY2" fmla="*/ 574871 h 607919"/>
              <a:gd name="connsiteX3" fmla="*/ 200528 w 1703276"/>
              <a:gd name="connsiteY3" fmla="*/ 607919 h 607919"/>
              <a:gd name="connsiteX4" fmla="*/ 0 w 1703276"/>
              <a:gd name="connsiteY4" fmla="*/ 0 h 607919"/>
              <a:gd name="connsiteX0" fmla="*/ 0 w 1703276"/>
              <a:gd name="connsiteY0" fmla="*/ 0 h 590376"/>
              <a:gd name="connsiteX1" fmla="*/ 1703276 w 1703276"/>
              <a:gd name="connsiteY1" fmla="*/ 0 h 590376"/>
              <a:gd name="connsiteX2" fmla="*/ 1438273 w 1703276"/>
              <a:gd name="connsiteY2" fmla="*/ 574871 h 590376"/>
              <a:gd name="connsiteX3" fmla="*/ 79069 w 1703276"/>
              <a:gd name="connsiteY3" fmla="*/ 590376 h 590376"/>
              <a:gd name="connsiteX4" fmla="*/ 0 w 1703276"/>
              <a:gd name="connsiteY4" fmla="*/ 0 h 590376"/>
              <a:gd name="connsiteX0" fmla="*/ 0 w 1703276"/>
              <a:gd name="connsiteY0" fmla="*/ 0 h 574870"/>
              <a:gd name="connsiteX1" fmla="*/ 1703276 w 1703276"/>
              <a:gd name="connsiteY1" fmla="*/ 0 h 574870"/>
              <a:gd name="connsiteX2" fmla="*/ 1438273 w 1703276"/>
              <a:gd name="connsiteY2" fmla="*/ 574871 h 574870"/>
              <a:gd name="connsiteX3" fmla="*/ 4325 w 1703276"/>
              <a:gd name="connsiteY3" fmla="*/ 520203 h 574870"/>
              <a:gd name="connsiteX4" fmla="*/ 0 w 1703276"/>
              <a:gd name="connsiteY4" fmla="*/ 0 h 574870"/>
              <a:gd name="connsiteX0" fmla="*/ 33090 w 1698994"/>
              <a:gd name="connsiteY0" fmla="*/ 17543 h 574871"/>
              <a:gd name="connsiteX1" fmla="*/ 1698994 w 1698994"/>
              <a:gd name="connsiteY1" fmla="*/ 0 h 574871"/>
              <a:gd name="connsiteX2" fmla="*/ 1433991 w 1698994"/>
              <a:gd name="connsiteY2" fmla="*/ 574871 h 574871"/>
              <a:gd name="connsiteX3" fmla="*/ 43 w 1698994"/>
              <a:gd name="connsiteY3" fmla="*/ 520203 h 574871"/>
              <a:gd name="connsiteX4" fmla="*/ 33090 w 1698994"/>
              <a:gd name="connsiteY4" fmla="*/ 17543 h 574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8994" h="574871">
                <a:moveTo>
                  <a:pt x="33090" y="17543"/>
                </a:moveTo>
                <a:lnTo>
                  <a:pt x="1698994" y="0"/>
                </a:lnTo>
                <a:lnTo>
                  <a:pt x="1433991" y="574871"/>
                </a:lnTo>
                <a:lnTo>
                  <a:pt x="43" y="520203"/>
                </a:lnTo>
                <a:cubicBezTo>
                  <a:pt x="-1399" y="346802"/>
                  <a:pt x="34532" y="190944"/>
                  <a:pt x="33090" y="17543"/>
                </a:cubicBezTo>
                <a:close/>
              </a:path>
            </a:pathLst>
          </a:custGeom>
          <a:solidFill>
            <a:schemeClr val="bg1"/>
          </a:solidFill>
        </p:spPr>
        <p:txBody>
          <a:bodyPr wrap="square">
            <a:spAutoFit/>
          </a:bodyPr>
          <a:lstStyle/>
          <a:p>
            <a:pPr indent="182563">
              <a:buFont typeface="+mj-lt"/>
              <a:buAutoNum type="arabicPeriod" startAt="6"/>
            </a:pPr>
            <a:r>
              <a:rPr lang="en-US" sz="900" dirty="0"/>
              <a:t>The plasmid acts as a </a:t>
            </a:r>
            <a:r>
              <a:rPr lang="en-US" sz="900" dirty="0" smtClean="0"/>
              <a:t>vector putting </a:t>
            </a:r>
            <a:r>
              <a:rPr lang="en-US" sz="900" dirty="0"/>
              <a:t>the human </a:t>
            </a:r>
            <a:r>
              <a:rPr lang="en-US" sz="900" dirty="0" smtClean="0"/>
              <a:t>insulin gene </a:t>
            </a:r>
            <a:r>
              <a:rPr lang="en-US" sz="900" dirty="0"/>
              <a:t>into a </a:t>
            </a:r>
            <a:r>
              <a:rPr lang="en-US" sz="900" dirty="0" smtClean="0"/>
              <a:t> </a:t>
            </a:r>
            <a:br>
              <a:rPr lang="en-US" sz="900" dirty="0" smtClean="0"/>
            </a:br>
            <a:r>
              <a:rPr lang="en-US" sz="900" dirty="0" smtClean="0"/>
              <a:t>                    bacterium</a:t>
            </a:r>
            <a:r>
              <a:rPr lang="en-US" sz="900" dirty="0"/>
              <a:t>.</a:t>
            </a:r>
            <a:endParaRPr lang="en-GB" sz="900" dirty="0"/>
          </a:p>
        </p:txBody>
      </p:sp>
    </p:spTree>
    <p:extLst>
      <p:ext uri="{BB962C8B-B14F-4D97-AF65-F5344CB8AC3E}">
        <p14:creationId xmlns:p14="http://schemas.microsoft.com/office/powerpoint/2010/main" val="2392408613"/>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21.5 – Genetic Engineering</a:t>
            </a:r>
            <a:endParaRPr lang="en-US" sz="4000" dirty="0"/>
          </a:p>
        </p:txBody>
      </p:sp>
      <p:sp>
        <p:nvSpPr>
          <p:cNvPr id="34" name="Rectangle 33"/>
          <p:cNvSpPr/>
          <p:nvPr/>
        </p:nvSpPr>
        <p:spPr>
          <a:xfrm>
            <a:off x="179512" y="1124744"/>
            <a:ext cx="6408712" cy="5507662"/>
          </a:xfrm>
          <a:prstGeom prst="rect">
            <a:avLst/>
          </a:prstGeom>
        </p:spPr>
        <p:txBody>
          <a:bodyPr wrap="square">
            <a:spAutoFit/>
          </a:bodyPr>
          <a:lstStyle/>
          <a:p>
            <a:pPr marL="6350">
              <a:buClr>
                <a:srgbClr val="0070C0"/>
              </a:buClr>
              <a:buSzPct val="80000"/>
            </a:pPr>
            <a:r>
              <a:rPr lang="en-US" sz="2070" b="1" dirty="0">
                <a:solidFill>
                  <a:srgbClr val="C00000"/>
                </a:solidFill>
              </a:rPr>
              <a:t>How genetic engineering is done</a:t>
            </a:r>
          </a:p>
          <a:p>
            <a:pPr marL="361950" indent="-355600">
              <a:buClr>
                <a:srgbClr val="0070C0"/>
              </a:buClr>
              <a:buSzPct val="80000"/>
              <a:buFont typeface="Arial" panose="020B0604020202020204" pitchFamily="34" charset="0"/>
              <a:buChar char="►"/>
            </a:pPr>
            <a:r>
              <a:rPr lang="en-US" sz="2070" dirty="0"/>
              <a:t>The particular length of DNA that is required </a:t>
            </a:r>
            <a:r>
              <a:rPr lang="en-US" sz="2070" dirty="0" smtClean="0"/>
              <a:t>– the </a:t>
            </a:r>
            <a:r>
              <a:rPr lang="en-US" sz="2070" b="1" dirty="0" smtClean="0">
                <a:solidFill>
                  <a:srgbClr val="FF0000"/>
                </a:solidFill>
              </a:rPr>
              <a:t>insulin </a:t>
            </a:r>
            <a:r>
              <a:rPr lang="en-US" sz="2070" b="1" dirty="0">
                <a:solidFill>
                  <a:srgbClr val="FF0000"/>
                </a:solidFill>
              </a:rPr>
              <a:t>gene </a:t>
            </a:r>
            <a:r>
              <a:rPr lang="en-US" sz="2070" dirty="0"/>
              <a:t>- is identified and extracted from all </a:t>
            </a:r>
            <a:r>
              <a:rPr lang="en-US" sz="2070" dirty="0" smtClean="0"/>
              <a:t>the other </a:t>
            </a:r>
            <a:r>
              <a:rPr lang="en-US" sz="2070" dirty="0"/>
              <a:t>DNA. The next step is to insert it into a bacterium.</a:t>
            </a:r>
          </a:p>
          <a:p>
            <a:pPr marL="361950" indent="-355600">
              <a:buClr>
                <a:srgbClr val="0070C0"/>
              </a:buClr>
              <a:buSzPct val="80000"/>
              <a:buFont typeface="Arial" panose="020B0604020202020204" pitchFamily="34" charset="0"/>
              <a:buChar char="►"/>
            </a:pPr>
            <a:r>
              <a:rPr lang="en-US" sz="2070" dirty="0"/>
              <a:t>This is not easy - you cannot just suck up some </a:t>
            </a:r>
            <a:r>
              <a:rPr lang="en-US" sz="2070" dirty="0" smtClean="0"/>
              <a:t>DNA with </a:t>
            </a:r>
            <a:r>
              <a:rPr lang="en-US" sz="2070" dirty="0"/>
              <a:t>a syringe and inject it into a bacterial cell. One </a:t>
            </a:r>
            <a:r>
              <a:rPr lang="en-US" sz="2070" dirty="0" smtClean="0"/>
              <a:t>way of </a:t>
            </a:r>
            <a:r>
              <a:rPr lang="en-US" sz="2070" dirty="0"/>
              <a:t>getting DNA into a bacterium is to use a </a:t>
            </a:r>
            <a:r>
              <a:rPr lang="en-US" sz="2070" b="1" dirty="0">
                <a:solidFill>
                  <a:srgbClr val="FF0000"/>
                </a:solidFill>
              </a:rPr>
              <a:t>plasmid</a:t>
            </a:r>
            <a:r>
              <a:rPr lang="en-US" sz="2070" dirty="0"/>
              <a:t>.</a:t>
            </a:r>
          </a:p>
          <a:p>
            <a:pPr marL="361950" indent="-355600">
              <a:buClr>
                <a:srgbClr val="0070C0"/>
              </a:buClr>
              <a:buSzPct val="80000"/>
              <a:buFont typeface="Arial" panose="020B0604020202020204" pitchFamily="34" charset="0"/>
              <a:buChar char="►"/>
            </a:pPr>
            <a:r>
              <a:rPr lang="en-US" sz="2070" dirty="0"/>
              <a:t>As we have seen, a plasmid is a ring of DNA, found </a:t>
            </a:r>
            <a:r>
              <a:rPr lang="en-US" sz="2070" dirty="0" smtClean="0"/>
              <a:t>in bacteria. First</a:t>
            </a:r>
            <a:r>
              <a:rPr lang="en-US" sz="2070" dirty="0"/>
              <a:t>, the ring of DNA in the plasmid is cut, using </a:t>
            </a:r>
            <a:r>
              <a:rPr lang="en-US" sz="2070" dirty="0" smtClean="0"/>
              <a:t>the same </a:t>
            </a:r>
            <a:r>
              <a:rPr lang="en-US" sz="2070" dirty="0"/>
              <a:t>restriction enzymes that were used for cutting </a:t>
            </a:r>
            <a:r>
              <a:rPr lang="en-US" sz="2070" dirty="0" smtClean="0"/>
              <a:t>the human </a:t>
            </a:r>
            <a:r>
              <a:rPr lang="en-US" sz="2070" dirty="0"/>
              <a:t>DNA. The reason for this is that these </a:t>
            </a:r>
            <a:r>
              <a:rPr lang="en-US" sz="2070" dirty="0" smtClean="0"/>
              <a:t>enzymes will </a:t>
            </a:r>
            <a:r>
              <a:rPr lang="en-US" sz="2070" dirty="0"/>
              <a:t>leave sticky ends that are complementary to </a:t>
            </a:r>
            <a:r>
              <a:rPr lang="en-US" sz="2070" dirty="0" smtClean="0"/>
              <a:t>the ones </a:t>
            </a:r>
            <a:r>
              <a:rPr lang="en-US" sz="2070" dirty="0"/>
              <a:t>on the human DNA. The human insulin gene </a:t>
            </a:r>
            <a:r>
              <a:rPr lang="en-US" sz="2070" dirty="0" smtClean="0"/>
              <a:t>and the </a:t>
            </a:r>
            <a:r>
              <a:rPr lang="en-US" sz="2070" dirty="0"/>
              <a:t>cut plasmids are now mixed together. </a:t>
            </a:r>
          </a:p>
        </p:txBody>
      </p:sp>
      <p:sp>
        <p:nvSpPr>
          <p:cNvPr id="19" name="Round Same Side Corner Rectangle 18">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288</a:t>
            </a:r>
            <a:endParaRPr lang="en-GB" sz="960" b="1" dirty="0">
              <a:latin typeface="Arial" panose="020B0604020202020204" pitchFamily="34" charset="0"/>
              <a:cs typeface="Arial" panose="020B0604020202020204" pitchFamily="34" charset="0"/>
            </a:endParaRPr>
          </a:p>
        </p:txBody>
      </p:sp>
      <p:pic>
        <p:nvPicPr>
          <p:cNvPr id="5122" name="Picture 2" descr="Image result for how insulin is made in pig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875" t="7248" r="3223" b="652"/>
          <a:stretch/>
        </p:blipFill>
        <p:spPr bwMode="auto">
          <a:xfrm>
            <a:off x="6588224" y="1124744"/>
            <a:ext cx="2283255" cy="1857563"/>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Image result for how insulin is made in pig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519" t="3698" r="5682" b="5418"/>
          <a:stretch/>
        </p:blipFill>
        <p:spPr bwMode="auto">
          <a:xfrm>
            <a:off x="6588224" y="3066651"/>
            <a:ext cx="2283255" cy="1181920"/>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Image result for how insulin is made in pig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5433" t="10338" r="14638" b="9238"/>
          <a:stretch/>
        </p:blipFill>
        <p:spPr bwMode="auto">
          <a:xfrm>
            <a:off x="6588224" y="4368460"/>
            <a:ext cx="2283255" cy="20055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3125936"/>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21.5 – Genetic Engineering</a:t>
            </a:r>
            <a:endParaRPr lang="en-US" sz="4000" dirty="0"/>
          </a:p>
        </p:txBody>
      </p:sp>
      <p:sp>
        <p:nvSpPr>
          <p:cNvPr id="34" name="Rectangle 33"/>
          <p:cNvSpPr/>
          <p:nvPr/>
        </p:nvSpPr>
        <p:spPr>
          <a:xfrm>
            <a:off x="179512" y="1124744"/>
            <a:ext cx="6408712" cy="5481501"/>
          </a:xfrm>
          <a:prstGeom prst="rect">
            <a:avLst/>
          </a:prstGeom>
        </p:spPr>
        <p:txBody>
          <a:bodyPr wrap="square">
            <a:spAutoFit/>
          </a:bodyPr>
          <a:lstStyle/>
          <a:p>
            <a:pPr marL="6350">
              <a:buClr>
                <a:srgbClr val="0070C0"/>
              </a:buClr>
              <a:buSzPct val="80000"/>
            </a:pPr>
            <a:r>
              <a:rPr lang="en-US" sz="2060" b="1" dirty="0">
                <a:solidFill>
                  <a:srgbClr val="C00000"/>
                </a:solidFill>
              </a:rPr>
              <a:t>How genetic engineering is done</a:t>
            </a:r>
          </a:p>
          <a:p>
            <a:pPr marL="361950" indent="-355600">
              <a:buClr>
                <a:srgbClr val="0070C0"/>
              </a:buClr>
              <a:buSzPct val="80000"/>
              <a:buFont typeface="Arial" panose="020B0604020202020204" pitchFamily="34" charset="0"/>
              <a:buChar char="►"/>
            </a:pPr>
            <a:r>
              <a:rPr lang="en-US" sz="2060" dirty="0"/>
              <a:t>The sticky ends (</a:t>
            </a:r>
            <a:r>
              <a:rPr lang="en-US" sz="2060" b="1" dirty="0">
                <a:solidFill>
                  <a:srgbClr val="FF0000"/>
                </a:solidFill>
              </a:rPr>
              <a:t>unpaired bases</a:t>
            </a:r>
            <a:r>
              <a:rPr lang="en-US" sz="2060" dirty="0"/>
              <a:t>) on the insulin genes pair up with </a:t>
            </a:r>
            <a:r>
              <a:rPr lang="en-US" sz="2060" dirty="0" smtClean="0"/>
              <a:t>the </a:t>
            </a:r>
            <a:r>
              <a:rPr lang="en-US" sz="2060" dirty="0"/>
              <a:t>sticky ends on the plasmids. Another enzyme, called </a:t>
            </a:r>
            <a:r>
              <a:rPr lang="en-US" sz="2060" b="1" dirty="0">
                <a:solidFill>
                  <a:srgbClr val="FF0000"/>
                </a:solidFill>
              </a:rPr>
              <a:t>DNA ligase</a:t>
            </a:r>
            <a:r>
              <a:rPr lang="en-US" sz="2060" dirty="0"/>
              <a:t>, links the two strands firmly together. Now we have plasmids that contain the human insulin gene.</a:t>
            </a:r>
          </a:p>
          <a:p>
            <a:pPr marL="361950" indent="-355600">
              <a:buClr>
                <a:srgbClr val="0070C0"/>
              </a:buClr>
              <a:buSzPct val="80000"/>
              <a:buFont typeface="Arial" panose="020B0604020202020204" pitchFamily="34" charset="0"/>
              <a:buChar char="►"/>
            </a:pPr>
            <a:r>
              <a:rPr lang="en-US" sz="2060" dirty="0" smtClean="0"/>
              <a:t>They </a:t>
            </a:r>
            <a:r>
              <a:rPr lang="en-US" sz="2060" dirty="0"/>
              <a:t>are called </a:t>
            </a:r>
            <a:r>
              <a:rPr lang="en-US" sz="2060" b="1" dirty="0">
                <a:solidFill>
                  <a:srgbClr val="FF0000"/>
                </a:solidFill>
              </a:rPr>
              <a:t>recombinant plasmids</a:t>
            </a:r>
            <a:r>
              <a:rPr lang="en-US" sz="2060" dirty="0"/>
              <a:t>, because </a:t>
            </a:r>
            <a:r>
              <a:rPr lang="en-US" sz="2060" dirty="0" smtClean="0"/>
              <a:t>they contain </a:t>
            </a:r>
            <a:r>
              <a:rPr lang="en-US" sz="2060" dirty="0"/>
              <a:t>a combination of bacterial and human </a:t>
            </a:r>
            <a:r>
              <a:rPr lang="en-US" sz="2060" dirty="0" smtClean="0"/>
              <a:t>DNA. </a:t>
            </a:r>
          </a:p>
          <a:p>
            <a:pPr marL="361950" indent="-355600">
              <a:buClr>
                <a:srgbClr val="0070C0"/>
              </a:buClr>
              <a:buSzPct val="80000"/>
              <a:buFont typeface="Arial" panose="020B0604020202020204" pitchFamily="34" charset="0"/>
              <a:buChar char="►"/>
            </a:pPr>
            <a:r>
              <a:rPr lang="en-US" sz="2060" dirty="0" smtClean="0"/>
              <a:t>Next</a:t>
            </a:r>
            <a:r>
              <a:rPr lang="en-US" sz="2060" dirty="0"/>
              <a:t>, these genetically modified plasmids are </a:t>
            </a:r>
            <a:r>
              <a:rPr lang="en-US" sz="2060" dirty="0" smtClean="0"/>
              <a:t>added to </a:t>
            </a:r>
            <a:r>
              <a:rPr lang="en-US" sz="2060" dirty="0"/>
              <a:t>a culture of bacteria. Some of the bacteria take </a:t>
            </a:r>
            <a:r>
              <a:rPr lang="en-US" sz="2060" dirty="0" smtClean="0"/>
              <a:t>up the </a:t>
            </a:r>
            <a:r>
              <a:rPr lang="en-US" sz="2060" dirty="0"/>
              <a:t>plasmids into their cells. These bacteria are put </a:t>
            </a:r>
            <a:r>
              <a:rPr lang="en-US" sz="2060" dirty="0" smtClean="0"/>
              <a:t>into fermenters</a:t>
            </a:r>
            <a:r>
              <a:rPr lang="en-US" sz="2060" dirty="0"/>
              <a:t>, where they reproduce asexually to </a:t>
            </a:r>
            <a:r>
              <a:rPr lang="en-US" sz="2060" dirty="0" smtClean="0"/>
              <a:t>form large </a:t>
            </a:r>
            <a:r>
              <a:rPr lang="en-US" sz="2060" dirty="0"/>
              <a:t>populations. They follow the instructions on </a:t>
            </a:r>
            <a:r>
              <a:rPr lang="en-US" sz="2060" dirty="0" smtClean="0"/>
              <a:t>the human </a:t>
            </a:r>
            <a:r>
              <a:rPr lang="en-US" sz="2060" dirty="0"/>
              <a:t>DNA to make insulin, which can be </a:t>
            </a:r>
            <a:r>
              <a:rPr lang="en-US" sz="2060" dirty="0" smtClean="0"/>
              <a:t>extracted from </a:t>
            </a:r>
            <a:r>
              <a:rPr lang="en-US" sz="2060" dirty="0"/>
              <a:t>the fermenters and purified..</a:t>
            </a:r>
          </a:p>
        </p:txBody>
      </p:sp>
      <p:sp>
        <p:nvSpPr>
          <p:cNvPr id="19" name="Round Same Side Corner Rectangle 18">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288</a:t>
            </a:r>
            <a:endParaRPr lang="en-GB" sz="960" b="1" dirty="0">
              <a:latin typeface="Arial" panose="020B0604020202020204" pitchFamily="34" charset="0"/>
              <a:cs typeface="Arial" panose="020B0604020202020204" pitchFamily="34" charset="0"/>
            </a:endParaRPr>
          </a:p>
        </p:txBody>
      </p:sp>
      <p:pic>
        <p:nvPicPr>
          <p:cNvPr id="5122" name="Picture 2" descr="Image result for how insulin is made in pig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875" t="7248" r="3223" b="652"/>
          <a:stretch/>
        </p:blipFill>
        <p:spPr bwMode="auto">
          <a:xfrm>
            <a:off x="6588224" y="1124744"/>
            <a:ext cx="2283255" cy="1857563"/>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Image result for how insulin is made in pig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519" t="3698" r="5682" b="5418"/>
          <a:stretch/>
        </p:blipFill>
        <p:spPr bwMode="auto">
          <a:xfrm>
            <a:off x="6588224" y="3183184"/>
            <a:ext cx="2283255" cy="1181920"/>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Image result for how insulin is made in pig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5433" t="10338" r="14638" b="9238"/>
          <a:stretch/>
        </p:blipFill>
        <p:spPr bwMode="auto">
          <a:xfrm>
            <a:off x="6609225" y="4591791"/>
            <a:ext cx="2283255" cy="20055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4622090"/>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4000" dirty="0" smtClean="0"/>
              <a:t>21.5 – Genetic Engineering</a:t>
            </a:r>
            <a:endParaRPr lang="en-US" sz="4000" dirty="0"/>
          </a:p>
        </p:txBody>
      </p:sp>
      <p:sp>
        <p:nvSpPr>
          <p:cNvPr id="19" name="Round Same Side Corner Rectangle 18">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288</a:t>
            </a:r>
            <a:endParaRPr lang="en-GB" sz="960" b="1" dirty="0">
              <a:latin typeface="Arial" panose="020B0604020202020204" pitchFamily="34" charset="0"/>
              <a:cs typeface="Arial" panose="020B0604020202020204" pitchFamily="34" charset="0"/>
            </a:endParaRPr>
          </a:p>
        </p:txBody>
      </p:sp>
      <p:grpSp>
        <p:nvGrpSpPr>
          <p:cNvPr id="8" name="Group 7"/>
          <p:cNvGrpSpPr/>
          <p:nvPr/>
        </p:nvGrpSpPr>
        <p:grpSpPr>
          <a:xfrm>
            <a:off x="179512" y="1124744"/>
            <a:ext cx="8712967" cy="5472048"/>
            <a:chOff x="179512" y="6669360"/>
            <a:chExt cx="8712967" cy="5472048"/>
          </a:xfrm>
        </p:grpSpPr>
        <p:sp>
          <p:nvSpPr>
            <p:cNvPr id="9" name="Rectangle 8"/>
            <p:cNvSpPr/>
            <p:nvPr/>
          </p:nvSpPr>
          <p:spPr>
            <a:xfrm>
              <a:off x="179512" y="7101408"/>
              <a:ext cx="8712967" cy="5040000"/>
            </a:xfrm>
            <a:prstGeom prst="rect">
              <a:avLst/>
            </a:prstGeom>
            <a:solidFill>
              <a:schemeClr val="accent6">
                <a:lumMod val="20000"/>
                <a:lumOff val="80000"/>
              </a:schemeClr>
            </a:solidFill>
          </p:spPr>
          <p:txBody>
            <a:bodyPr wrap="square">
              <a:spAutoFit/>
            </a:bodyPr>
            <a:lstStyle/>
            <a:p>
              <a:pPr>
                <a:buClr>
                  <a:srgbClr val="C00000"/>
                </a:buClr>
                <a:buSzPct val="80000"/>
              </a:pPr>
              <a:r>
                <a:rPr lang="en-US" sz="2100" b="1" dirty="0" smtClean="0">
                  <a:latin typeface="Arial" panose="020B0604020202020204" pitchFamily="34" charset="0"/>
                  <a:cs typeface="Arial" panose="020B0604020202020204" pitchFamily="34" charset="0"/>
                </a:rPr>
                <a:t/>
              </a:r>
              <a:br>
                <a:rPr lang="en-US" sz="2100" b="1" dirty="0" smtClean="0">
                  <a:latin typeface="Arial" panose="020B0604020202020204" pitchFamily="34" charset="0"/>
                  <a:cs typeface="Arial" panose="020B0604020202020204" pitchFamily="34" charset="0"/>
                </a:rPr>
              </a:br>
              <a:r>
                <a:rPr lang="en-US" sz="2700" b="1" dirty="0" smtClean="0">
                  <a:latin typeface="Arial" panose="020B0604020202020204" pitchFamily="34" charset="0"/>
                  <a:cs typeface="Arial" panose="020B0604020202020204" pitchFamily="34" charset="0"/>
                </a:rPr>
                <a:t>You </a:t>
              </a:r>
              <a:r>
                <a:rPr lang="en-US" sz="2700" b="1" dirty="0">
                  <a:latin typeface="Arial" panose="020B0604020202020204" pitchFamily="34" charset="0"/>
                  <a:cs typeface="Arial" panose="020B0604020202020204" pitchFamily="34" charset="0"/>
                </a:rPr>
                <a:t>should know:</a:t>
              </a:r>
            </a:p>
            <a:p>
              <a:pPr marL="449263" indent="-449263">
                <a:buClr>
                  <a:srgbClr val="C00000"/>
                </a:buClr>
                <a:buSzPct val="80000"/>
                <a:buFont typeface="Wingdings" panose="05000000000000000000" pitchFamily="2" charset="2"/>
                <a:buChar char="v"/>
              </a:pPr>
              <a:r>
                <a:rPr lang="en-US" sz="2700" dirty="0" smtClean="0">
                  <a:latin typeface="Arial" panose="020B0604020202020204" pitchFamily="34" charset="0"/>
                  <a:cs typeface="Arial" panose="020B0604020202020204" pitchFamily="34" charset="0"/>
                </a:rPr>
                <a:t>the </a:t>
              </a:r>
              <a:r>
                <a:rPr lang="en-US" sz="2700" dirty="0">
                  <a:latin typeface="Arial" panose="020B0604020202020204" pitchFamily="34" charset="0"/>
                  <a:cs typeface="Arial" panose="020B0604020202020204" pitchFamily="34" charset="0"/>
                </a:rPr>
                <a:t>features of microorganisms that make them useful in biotechnology</a:t>
              </a:r>
            </a:p>
            <a:p>
              <a:pPr marL="449263" indent="-449263">
                <a:buClr>
                  <a:srgbClr val="C00000"/>
                </a:buClr>
                <a:buSzPct val="80000"/>
                <a:buFont typeface="Wingdings" panose="05000000000000000000" pitchFamily="2" charset="2"/>
                <a:buChar char="v"/>
              </a:pPr>
              <a:r>
                <a:rPr lang="en-US" sz="2700" dirty="0" smtClean="0">
                  <a:latin typeface="Arial" panose="020B0604020202020204" pitchFamily="34" charset="0"/>
                  <a:cs typeface="Arial" panose="020B0604020202020204" pitchFamily="34" charset="0"/>
                </a:rPr>
                <a:t>the </a:t>
              </a:r>
              <a:r>
                <a:rPr lang="en-US" sz="2700" dirty="0">
                  <a:latin typeface="Arial" panose="020B0604020202020204" pitchFamily="34" charset="0"/>
                  <a:cs typeface="Arial" panose="020B0604020202020204" pitchFamily="34" charset="0"/>
                </a:rPr>
                <a:t>use of yeast to make biofuel and bread</a:t>
              </a:r>
            </a:p>
            <a:p>
              <a:pPr marL="449263" indent="-449263">
                <a:buClr>
                  <a:srgbClr val="C00000"/>
                </a:buClr>
                <a:buSzPct val="80000"/>
                <a:buFont typeface="Wingdings" panose="05000000000000000000" pitchFamily="2" charset="2"/>
                <a:buChar char="v"/>
              </a:pPr>
              <a:r>
                <a:rPr lang="en-US" sz="2700" dirty="0" smtClean="0">
                  <a:latin typeface="Arial" panose="020B0604020202020204" pitchFamily="34" charset="0"/>
                  <a:cs typeface="Arial" panose="020B0604020202020204" pitchFamily="34" charset="0"/>
                </a:rPr>
                <a:t>how </a:t>
              </a:r>
              <a:r>
                <a:rPr lang="en-US" sz="2700" dirty="0">
                  <a:latin typeface="Arial" panose="020B0604020202020204" pitchFamily="34" charset="0"/>
                  <a:cs typeface="Arial" panose="020B0604020202020204" pitchFamily="34" charset="0"/>
                </a:rPr>
                <a:t>we use enzymes in biological washing powders</a:t>
              </a:r>
            </a:p>
            <a:p>
              <a:pPr marL="449263" indent="-449263">
                <a:buClr>
                  <a:srgbClr val="C00000"/>
                </a:buClr>
                <a:buSzPct val="80000"/>
                <a:buFont typeface="Wingdings" panose="05000000000000000000" pitchFamily="2" charset="2"/>
                <a:buChar char="v"/>
              </a:pPr>
              <a:r>
                <a:rPr lang="en-US" sz="2700" dirty="0" smtClean="0">
                  <a:latin typeface="Arial" panose="020B0604020202020204" pitchFamily="34" charset="0"/>
                  <a:cs typeface="Arial" panose="020B0604020202020204" pitchFamily="34" charset="0"/>
                </a:rPr>
                <a:t>the </a:t>
              </a:r>
              <a:r>
                <a:rPr lang="en-US" sz="2700" dirty="0">
                  <a:latin typeface="Arial" panose="020B0604020202020204" pitchFamily="34" charset="0"/>
                  <a:cs typeface="Arial" panose="020B0604020202020204" pitchFamily="34" charset="0"/>
                </a:rPr>
                <a:t>use of pectinase for making fruit juice</a:t>
              </a:r>
            </a:p>
            <a:p>
              <a:pPr marL="449263" indent="-449263">
                <a:buClr>
                  <a:srgbClr val="C00000"/>
                </a:buClr>
                <a:buSzPct val="80000"/>
                <a:buFont typeface="Wingdings" panose="05000000000000000000" pitchFamily="2" charset="2"/>
                <a:buChar char="v"/>
              </a:pPr>
              <a:r>
                <a:rPr lang="en-US" sz="2700" dirty="0" smtClean="0">
                  <a:latin typeface="Arial" panose="020B0604020202020204" pitchFamily="34" charset="0"/>
                  <a:cs typeface="Arial" panose="020B0604020202020204" pitchFamily="34" charset="0"/>
                </a:rPr>
                <a:t>the </a:t>
              </a:r>
              <a:r>
                <a:rPr lang="en-US" sz="2700" dirty="0">
                  <a:latin typeface="Arial" panose="020B0604020202020204" pitchFamily="34" charset="0"/>
                  <a:cs typeface="Arial" panose="020B0604020202020204" pitchFamily="34" charset="0"/>
                </a:rPr>
                <a:t>use of lactase to make lactose-reduced milk</a:t>
              </a:r>
            </a:p>
            <a:p>
              <a:pPr marL="449263" indent="-449263">
                <a:buClr>
                  <a:srgbClr val="C00000"/>
                </a:buClr>
                <a:buSzPct val="80000"/>
                <a:buFont typeface="Wingdings" panose="05000000000000000000" pitchFamily="2" charset="2"/>
                <a:buChar char="v"/>
              </a:pPr>
              <a:r>
                <a:rPr lang="en-US" sz="2700" dirty="0" smtClean="0">
                  <a:latin typeface="Arial" panose="020B0604020202020204" pitchFamily="34" charset="0"/>
                  <a:cs typeface="Arial" panose="020B0604020202020204" pitchFamily="34" charset="0"/>
                </a:rPr>
                <a:t>how </a:t>
              </a:r>
              <a:r>
                <a:rPr lang="en-US" sz="2700" dirty="0" err="1">
                  <a:latin typeface="Arial" panose="020B0604020202020204" pitchFamily="34" charset="0"/>
                  <a:cs typeface="Arial" panose="020B0604020202020204" pitchFamily="34" charset="0"/>
                </a:rPr>
                <a:t>Penicillium</a:t>
              </a:r>
              <a:r>
                <a:rPr lang="en-US" sz="2700" dirty="0">
                  <a:latin typeface="Arial" panose="020B0604020202020204" pitchFamily="34" charset="0"/>
                  <a:cs typeface="Arial" panose="020B0604020202020204" pitchFamily="34" charset="0"/>
                </a:rPr>
                <a:t> is used to make penicillin</a:t>
              </a:r>
            </a:p>
            <a:p>
              <a:pPr marL="449263" indent="-449263">
                <a:buClr>
                  <a:srgbClr val="C00000"/>
                </a:buClr>
                <a:buSzPct val="80000"/>
                <a:buFont typeface="Wingdings" panose="05000000000000000000" pitchFamily="2" charset="2"/>
                <a:buChar char="v"/>
              </a:pPr>
              <a:r>
                <a:rPr lang="en-US" sz="2700" dirty="0" smtClean="0">
                  <a:latin typeface="Arial" panose="020B0604020202020204" pitchFamily="34" charset="0"/>
                  <a:cs typeface="Arial" panose="020B0604020202020204" pitchFamily="34" charset="0"/>
                </a:rPr>
                <a:t>some </a:t>
              </a:r>
              <a:r>
                <a:rPr lang="en-US" sz="2700" dirty="0">
                  <a:latin typeface="Arial" panose="020B0604020202020204" pitchFamily="34" charset="0"/>
                  <a:cs typeface="Arial" panose="020B0604020202020204" pitchFamily="34" charset="0"/>
                </a:rPr>
                <a:t>examples of genetic engineering</a:t>
              </a:r>
            </a:p>
            <a:p>
              <a:pPr marL="449263" indent="-449263">
                <a:buClr>
                  <a:srgbClr val="C00000"/>
                </a:buClr>
                <a:buSzPct val="80000"/>
                <a:buFont typeface="Wingdings" panose="05000000000000000000" pitchFamily="2" charset="2"/>
                <a:buChar char="v"/>
              </a:pPr>
              <a:r>
                <a:rPr lang="en-US" sz="2700" dirty="0" smtClean="0">
                  <a:latin typeface="Arial" panose="020B0604020202020204" pitchFamily="34" charset="0"/>
                  <a:cs typeface="Arial" panose="020B0604020202020204" pitchFamily="34" charset="0"/>
                </a:rPr>
                <a:t>arguments </a:t>
              </a:r>
              <a:r>
                <a:rPr lang="en-US" sz="2700" dirty="0">
                  <a:latin typeface="Arial" panose="020B0604020202020204" pitchFamily="34" charset="0"/>
                  <a:cs typeface="Arial" panose="020B0604020202020204" pitchFamily="34" charset="0"/>
                </a:rPr>
                <a:t>for and against the use of genetically modified crops</a:t>
              </a:r>
              <a:r>
                <a:rPr lang="en-US" sz="2180" dirty="0">
                  <a:latin typeface="Arial" panose="020B0604020202020204" pitchFamily="34" charset="0"/>
                  <a:cs typeface="Arial" panose="020B0604020202020204" pitchFamily="34" charset="0"/>
                </a:rPr>
                <a:t>.</a:t>
              </a:r>
            </a:p>
          </p:txBody>
        </p:sp>
        <p:sp>
          <p:nvSpPr>
            <p:cNvPr id="10" name="Rounded Rectangle 1"/>
            <p:cNvSpPr/>
            <p:nvPr/>
          </p:nvSpPr>
          <p:spPr>
            <a:xfrm>
              <a:off x="179512" y="6669360"/>
              <a:ext cx="8695075" cy="742718"/>
            </a:xfrm>
            <a:custGeom>
              <a:avLst/>
              <a:gdLst>
                <a:gd name="connsiteX0" fmla="*/ 0 w 8695075"/>
                <a:gd name="connsiteY0" fmla="*/ 108014 h 648072"/>
                <a:gd name="connsiteX1" fmla="*/ 108014 w 8695075"/>
                <a:gd name="connsiteY1" fmla="*/ 0 h 648072"/>
                <a:gd name="connsiteX2" fmla="*/ 8587061 w 8695075"/>
                <a:gd name="connsiteY2" fmla="*/ 0 h 648072"/>
                <a:gd name="connsiteX3" fmla="*/ 8695075 w 8695075"/>
                <a:gd name="connsiteY3" fmla="*/ 108014 h 648072"/>
                <a:gd name="connsiteX4" fmla="*/ 8695075 w 8695075"/>
                <a:gd name="connsiteY4" fmla="*/ 540058 h 648072"/>
                <a:gd name="connsiteX5" fmla="*/ 8587061 w 8695075"/>
                <a:gd name="connsiteY5" fmla="*/ 648072 h 648072"/>
                <a:gd name="connsiteX6" fmla="*/ 108014 w 8695075"/>
                <a:gd name="connsiteY6" fmla="*/ 648072 h 648072"/>
                <a:gd name="connsiteX7" fmla="*/ 0 w 8695075"/>
                <a:gd name="connsiteY7" fmla="*/ 540058 h 648072"/>
                <a:gd name="connsiteX8" fmla="*/ 0 w 8695075"/>
                <a:gd name="connsiteY8" fmla="*/ 108014 h 648072"/>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95075" h="734336">
                  <a:moveTo>
                    <a:pt x="0" y="108014"/>
                  </a:moveTo>
                  <a:cubicBezTo>
                    <a:pt x="0" y="48360"/>
                    <a:pt x="48360" y="0"/>
                    <a:pt x="108014" y="0"/>
                  </a:cubicBezTo>
                  <a:lnTo>
                    <a:pt x="8587061" y="0"/>
                  </a:lnTo>
                  <a:cubicBezTo>
                    <a:pt x="8646715" y="0"/>
                    <a:pt x="8695075" y="48360"/>
                    <a:pt x="8695075" y="108014"/>
                  </a:cubicBezTo>
                  <a:lnTo>
                    <a:pt x="8695075" y="540058"/>
                  </a:lnTo>
                  <a:cubicBezTo>
                    <a:pt x="8695075" y="599712"/>
                    <a:pt x="8215394" y="596313"/>
                    <a:pt x="8155740" y="596313"/>
                  </a:cubicBezTo>
                  <a:cubicBezTo>
                    <a:pt x="7002916" y="406533"/>
                    <a:pt x="4728657" y="648072"/>
                    <a:pt x="1764286" y="734336"/>
                  </a:cubicBezTo>
                  <a:cubicBezTo>
                    <a:pt x="1704632" y="734336"/>
                    <a:pt x="0" y="599712"/>
                    <a:pt x="0" y="540058"/>
                  </a:cubicBezTo>
                  <a:lnTo>
                    <a:pt x="0" y="108014"/>
                  </a:ln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36000" bIns="36000" rtlCol="0" anchor="t" anchorCtr="0"/>
            <a:lstStyle/>
            <a:p>
              <a:r>
                <a:rPr lang="en-US" sz="2800" b="1" dirty="0" smtClean="0">
                  <a:solidFill>
                    <a:srgbClr val="002060"/>
                  </a:solidFill>
                  <a:latin typeface="Arial" panose="020B0604020202020204" pitchFamily="34" charset="0"/>
                  <a:cs typeface="Arial" panose="020B0604020202020204" pitchFamily="34" charset="0"/>
                </a:rPr>
                <a:t>Summary</a:t>
              </a:r>
              <a:endParaRPr lang="en-US" sz="2800" b="1" dirty="0">
                <a:solidFill>
                  <a:srgbClr val="002060"/>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867183787"/>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21 – End of Chapter Questions</a:t>
            </a:r>
            <a:endParaRPr lang="en-GB" b="1" dirty="0" smtClean="0"/>
          </a:p>
        </p:txBody>
      </p:sp>
      <p:sp>
        <p:nvSpPr>
          <p:cNvPr id="24" name="Rectangle 23"/>
          <p:cNvSpPr/>
          <p:nvPr/>
        </p:nvSpPr>
        <p:spPr>
          <a:xfrm>
            <a:off x="179512" y="1125898"/>
            <a:ext cx="8712000" cy="5508000"/>
          </a:xfrm>
          <a:prstGeom prst="rect">
            <a:avLst/>
          </a:prstGeom>
          <a:solidFill>
            <a:srgbClr val="F5FC9A"/>
          </a:solidFill>
          <a:ln w="57150">
            <a:solidFill>
              <a:srgbClr val="002060"/>
            </a:solidFill>
          </a:ln>
        </p:spPr>
        <p:txBody>
          <a:bodyPr wrap="square">
            <a:spAutoFit/>
          </a:bodyPr>
          <a:lstStyle/>
          <a:p>
            <a:pPr marL="457200" indent="-457200">
              <a:buClr>
                <a:srgbClr val="0070C0"/>
              </a:buClr>
              <a:buFont typeface="+mj-lt"/>
              <a:buAutoNum type="arabicPeriod"/>
              <a:tabLst>
                <a:tab pos="2155825" algn="l"/>
                <a:tab pos="3863975" algn="l"/>
                <a:tab pos="5641975" algn="l"/>
              </a:tabLst>
            </a:pPr>
            <a:r>
              <a:rPr lang="en-US" sz="2320" dirty="0"/>
              <a:t>Copy and complete these sentences, using the words below. You may use each word once, </a:t>
            </a:r>
            <a:r>
              <a:rPr lang="en-US" sz="2320" dirty="0" smtClean="0"/>
              <a:t>more than </a:t>
            </a:r>
            <a:r>
              <a:rPr lang="en-US" sz="2320" dirty="0"/>
              <a:t>once or not at </a:t>
            </a:r>
            <a:r>
              <a:rPr lang="en-US" sz="2320" dirty="0" smtClean="0"/>
              <a:t>all.</a:t>
            </a:r>
            <a:br>
              <a:rPr lang="en-US" sz="2320" dirty="0" smtClean="0"/>
            </a:br>
            <a:r>
              <a:rPr lang="en-US" sz="2320" b="1" dirty="0" smtClean="0"/>
              <a:t>Amylase	bacterium	biofuel	bread-making    catalase	enzyme 	ethanol	carbon      </a:t>
            </a:r>
            <a:br>
              <a:rPr lang="en-US" sz="2320" b="1" dirty="0" smtClean="0"/>
            </a:br>
            <a:r>
              <a:rPr lang="en-US" sz="2320" b="1" dirty="0" smtClean="0"/>
              <a:t>dioxide    	fungus    	glucose   	oxygen    </a:t>
            </a:r>
            <a:br>
              <a:rPr lang="en-US" sz="2320" b="1" dirty="0" smtClean="0"/>
            </a:br>
            <a:r>
              <a:rPr lang="en-US" sz="2320" b="1" dirty="0" smtClean="0"/>
              <a:t>protease    	starch    	sulfur dioxide</a:t>
            </a:r>
            <a:r>
              <a:rPr lang="en-US" sz="2320" dirty="0" smtClean="0"/>
              <a:t/>
            </a:r>
            <a:br>
              <a:rPr lang="en-US" sz="2320" dirty="0" smtClean="0"/>
            </a:br>
            <a:r>
              <a:rPr lang="en-US" sz="2320" dirty="0" smtClean="0"/>
              <a:t>Yeast </a:t>
            </a:r>
            <a:r>
              <a:rPr lang="en-US" sz="2320" dirty="0"/>
              <a:t>is a </a:t>
            </a:r>
            <a:r>
              <a:rPr lang="en-US" sz="2320" dirty="0" smtClean="0"/>
              <a:t>single-celled _____________. </a:t>
            </a:r>
            <a:r>
              <a:rPr lang="en-US" sz="2320" dirty="0"/>
              <a:t>It can respire anaerobically, breaking down glucose to </a:t>
            </a:r>
            <a:r>
              <a:rPr lang="en-US" sz="2320" dirty="0" smtClean="0"/>
              <a:t>form</a:t>
            </a:r>
            <a:r>
              <a:rPr lang="en-US" sz="2320" dirty="0"/>
              <a:t> </a:t>
            </a:r>
            <a:r>
              <a:rPr lang="en-US" sz="2320" dirty="0" smtClean="0"/>
              <a:t>_____________ and </a:t>
            </a:r>
            <a:r>
              <a:rPr lang="en-US" sz="2320" dirty="0"/>
              <a:t>the </a:t>
            </a:r>
            <a:r>
              <a:rPr lang="en-US" sz="2320" dirty="0" smtClean="0"/>
              <a:t>gas</a:t>
            </a:r>
            <a:r>
              <a:rPr lang="en-US" sz="2320" dirty="0"/>
              <a:t> </a:t>
            </a:r>
            <a:r>
              <a:rPr lang="en-US" sz="2320" dirty="0" smtClean="0"/>
              <a:t>_____________.</a:t>
            </a:r>
            <a:br>
              <a:rPr lang="en-US" sz="2320" dirty="0" smtClean="0"/>
            </a:br>
            <a:r>
              <a:rPr lang="en-US" sz="2320" dirty="0" smtClean="0"/>
              <a:t>To </a:t>
            </a:r>
            <a:r>
              <a:rPr lang="en-US" sz="2320" dirty="0"/>
              <a:t>make ethanol for use </a:t>
            </a:r>
            <a:r>
              <a:rPr lang="en-US" sz="2320" dirty="0" smtClean="0"/>
              <a:t>in </a:t>
            </a:r>
            <a:r>
              <a:rPr lang="en-US" sz="2320" dirty="0"/>
              <a:t>_____________</a:t>
            </a:r>
            <a:r>
              <a:rPr lang="en-US" sz="2320" dirty="0" smtClean="0"/>
              <a:t>, </a:t>
            </a:r>
            <a:r>
              <a:rPr lang="en-US" sz="2320" dirty="0"/>
              <a:t>yeast is provided with sugars that have come from crops </a:t>
            </a:r>
            <a:r>
              <a:rPr lang="en-US" sz="2320" dirty="0" smtClean="0"/>
              <a:t>such as maize.</a:t>
            </a:r>
            <a:br>
              <a:rPr lang="en-US" sz="2320" dirty="0" smtClean="0"/>
            </a:br>
            <a:r>
              <a:rPr lang="en-US" sz="2320" dirty="0" smtClean="0"/>
              <a:t>To </a:t>
            </a:r>
            <a:r>
              <a:rPr lang="en-US" sz="2320" dirty="0"/>
              <a:t>make bread, yeast is mixed with flour and water. The </a:t>
            </a:r>
            <a:r>
              <a:rPr lang="en-US" sz="2320" dirty="0" smtClean="0"/>
              <a:t>enzyme</a:t>
            </a:r>
            <a:r>
              <a:rPr lang="en-US" sz="2320" dirty="0"/>
              <a:t> </a:t>
            </a:r>
            <a:r>
              <a:rPr lang="en-US" sz="2320" dirty="0" smtClean="0"/>
              <a:t>_____________ breaks </a:t>
            </a:r>
            <a:r>
              <a:rPr lang="en-US" sz="2320" dirty="0"/>
              <a:t>down starch </a:t>
            </a:r>
            <a:r>
              <a:rPr lang="en-US" sz="2320" dirty="0" smtClean="0"/>
              <a:t>in the </a:t>
            </a:r>
            <a:r>
              <a:rPr lang="en-US" sz="2320" dirty="0"/>
              <a:t>flour, </a:t>
            </a:r>
            <a:r>
              <a:rPr lang="en-US" sz="2320" dirty="0" smtClean="0"/>
              <a:t>producing</a:t>
            </a:r>
            <a:r>
              <a:rPr lang="en-US" sz="2320" dirty="0"/>
              <a:t> </a:t>
            </a:r>
            <a:r>
              <a:rPr lang="en-US" sz="2320" dirty="0" smtClean="0"/>
              <a:t>_____________ that </a:t>
            </a:r>
            <a:r>
              <a:rPr lang="en-US" sz="2320" dirty="0"/>
              <a:t>the yeast uses in respiration. This </a:t>
            </a:r>
            <a:r>
              <a:rPr lang="en-US" sz="2320" dirty="0" smtClean="0"/>
              <a:t>forms</a:t>
            </a:r>
            <a:r>
              <a:rPr lang="en-US" sz="2320" dirty="0"/>
              <a:t> </a:t>
            </a:r>
            <a:r>
              <a:rPr lang="en-US" sz="2320" dirty="0" smtClean="0"/>
              <a:t>_____________ which </a:t>
            </a:r>
            <a:r>
              <a:rPr lang="en-US" sz="2320" dirty="0"/>
              <a:t>makes the bread rise.</a:t>
            </a:r>
          </a:p>
        </p:txBody>
      </p:sp>
      <p:sp>
        <p:nvSpPr>
          <p:cNvPr id="25" name="Oval 24"/>
          <p:cNvSpPr/>
          <p:nvPr/>
        </p:nvSpPr>
        <p:spPr>
          <a:xfrm rot="1078849">
            <a:off x="8453916"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11" name="Round Same Side Corner Rectangle 10">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288</a:t>
            </a:r>
            <a:endParaRPr lang="en-GB" sz="96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13138456"/>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21 – End of Chapter Questions</a:t>
            </a:r>
            <a:endParaRPr lang="en-GB" b="1" dirty="0" smtClean="0"/>
          </a:p>
        </p:txBody>
      </p:sp>
      <p:sp>
        <p:nvSpPr>
          <p:cNvPr id="24" name="Rectangle 23"/>
          <p:cNvSpPr/>
          <p:nvPr/>
        </p:nvSpPr>
        <p:spPr>
          <a:xfrm>
            <a:off x="179512" y="1125898"/>
            <a:ext cx="8712000" cy="5478423"/>
          </a:xfrm>
          <a:prstGeom prst="rect">
            <a:avLst/>
          </a:prstGeom>
          <a:solidFill>
            <a:srgbClr val="F5FC9A"/>
          </a:solidFill>
          <a:ln w="57150">
            <a:solidFill>
              <a:srgbClr val="002060"/>
            </a:solidFill>
          </a:ln>
        </p:spPr>
        <p:txBody>
          <a:bodyPr wrap="square">
            <a:spAutoFit/>
          </a:bodyPr>
          <a:lstStyle/>
          <a:p>
            <a:pPr marL="457200" indent="-457200">
              <a:buClr>
                <a:srgbClr val="0070C0"/>
              </a:buClr>
              <a:buFont typeface="+mj-lt"/>
              <a:buAutoNum type="arabicPeriod" startAt="2"/>
              <a:tabLst>
                <a:tab pos="2155825" algn="l"/>
                <a:tab pos="3863975" algn="l"/>
                <a:tab pos="5641975" algn="l"/>
              </a:tabLst>
            </a:pPr>
            <a:r>
              <a:rPr lang="en-US" sz="2500" dirty="0"/>
              <a:t>Outline the roles of each of the following in genetic engineering.</a:t>
            </a:r>
          </a:p>
          <a:p>
            <a:pPr marL="896938" indent="-457200">
              <a:buClr>
                <a:srgbClr val="0070C0"/>
              </a:buClr>
              <a:buFont typeface="+mj-lt"/>
              <a:buAutoNum type="alphaLcPeriod"/>
              <a:tabLst>
                <a:tab pos="2155825" algn="l"/>
                <a:tab pos="3863975" algn="l"/>
                <a:tab pos="5641975" algn="l"/>
              </a:tabLst>
            </a:pPr>
            <a:r>
              <a:rPr lang="en-US" sz="2500" dirty="0" smtClean="0"/>
              <a:t>restriction </a:t>
            </a:r>
            <a:r>
              <a:rPr lang="en-US" sz="2500" dirty="0"/>
              <a:t>enzymes</a:t>
            </a:r>
          </a:p>
          <a:p>
            <a:pPr marL="896938" indent="-457200">
              <a:buClr>
                <a:srgbClr val="0070C0"/>
              </a:buClr>
              <a:buFont typeface="+mj-lt"/>
              <a:buAutoNum type="alphaLcPeriod"/>
              <a:tabLst>
                <a:tab pos="2155825" algn="l"/>
                <a:tab pos="3863975" algn="l"/>
                <a:tab pos="5641975" algn="l"/>
              </a:tabLst>
            </a:pPr>
            <a:r>
              <a:rPr lang="en-US" sz="2500" dirty="0" smtClean="0"/>
              <a:t>DNA </a:t>
            </a:r>
            <a:r>
              <a:rPr lang="en-US" sz="2500" dirty="0"/>
              <a:t>ligase</a:t>
            </a:r>
          </a:p>
          <a:p>
            <a:pPr marL="896938" indent="-457200">
              <a:buClr>
                <a:srgbClr val="0070C0"/>
              </a:buClr>
              <a:buFont typeface="+mj-lt"/>
              <a:buAutoNum type="alphaLcPeriod"/>
              <a:tabLst>
                <a:tab pos="2155825" algn="l"/>
                <a:tab pos="3863975" algn="l"/>
                <a:tab pos="5641975" algn="l"/>
              </a:tabLst>
            </a:pPr>
            <a:r>
              <a:rPr lang="en-US" sz="2500" dirty="0" smtClean="0"/>
              <a:t>plasmids</a:t>
            </a:r>
            <a:endParaRPr lang="en-US" sz="2500" dirty="0"/>
          </a:p>
          <a:p>
            <a:pPr marL="457200" indent="-457200">
              <a:buClr>
                <a:srgbClr val="0070C0"/>
              </a:buClr>
              <a:buFont typeface="+mj-lt"/>
              <a:buAutoNum type="arabicPeriod" startAt="3"/>
              <a:tabLst>
                <a:tab pos="2155825" algn="l"/>
                <a:tab pos="3863975" algn="l"/>
                <a:tab pos="5641975" algn="l"/>
              </a:tabLst>
            </a:pPr>
            <a:r>
              <a:rPr lang="en-US" sz="2500" dirty="0" smtClean="0"/>
              <a:t>Selective </a:t>
            </a:r>
            <a:r>
              <a:rPr lang="en-US" sz="2500" dirty="0"/>
              <a:t>breeding and genetic engineering can both be used to improve the yields of crop </a:t>
            </a:r>
            <a:r>
              <a:rPr lang="en-US" sz="2500" dirty="0" smtClean="0"/>
              <a:t>plants such </a:t>
            </a:r>
            <a:r>
              <a:rPr lang="en-US" sz="2500" dirty="0"/>
              <a:t>as maize or soya.</a:t>
            </a:r>
          </a:p>
          <a:p>
            <a:pPr marL="896938" indent="-457200">
              <a:buClr>
                <a:srgbClr val="0070C0"/>
              </a:buClr>
              <a:buFont typeface="+mj-lt"/>
              <a:buAutoNum type="alphaLcPeriod"/>
              <a:tabLst>
                <a:tab pos="2155825" algn="l"/>
                <a:tab pos="3863975" algn="l"/>
                <a:tab pos="5641975" algn="l"/>
              </a:tabLst>
            </a:pPr>
            <a:r>
              <a:rPr lang="en-US" sz="2500" dirty="0" smtClean="0"/>
              <a:t>Explain </a:t>
            </a:r>
            <a:r>
              <a:rPr lang="en-US" sz="2500" dirty="0"/>
              <a:t>the difference between selective breeding and genetic engineering,</a:t>
            </a:r>
          </a:p>
          <a:p>
            <a:pPr marL="896938" indent="-457200">
              <a:buClr>
                <a:srgbClr val="0070C0"/>
              </a:buClr>
              <a:buFont typeface="+mj-lt"/>
              <a:buAutoNum type="alphaLcPeriod"/>
              <a:tabLst>
                <a:tab pos="2155825" algn="l"/>
                <a:tab pos="3863975" algn="l"/>
                <a:tab pos="5641975" algn="l"/>
              </a:tabLst>
            </a:pPr>
            <a:r>
              <a:rPr lang="en-US" sz="2500" dirty="0" smtClean="0"/>
              <a:t>Outline </a:t>
            </a:r>
            <a:r>
              <a:rPr lang="en-US" sz="2500" dirty="0"/>
              <a:t>one example of the use of genetic engineering to increase yields in a crop plant,</a:t>
            </a:r>
          </a:p>
          <a:p>
            <a:pPr marL="896938" indent="-457200">
              <a:buClr>
                <a:srgbClr val="0070C0"/>
              </a:buClr>
              <a:buFont typeface="+mj-lt"/>
              <a:buAutoNum type="alphaLcPeriod"/>
              <a:tabLst>
                <a:tab pos="2155825" algn="l"/>
                <a:tab pos="3863975" algn="l"/>
                <a:tab pos="5641975" algn="l"/>
              </a:tabLst>
            </a:pPr>
            <a:r>
              <a:rPr lang="en-US" sz="2500" dirty="0" smtClean="0"/>
              <a:t>Discuss </a:t>
            </a:r>
            <a:r>
              <a:rPr lang="en-US" sz="2500" dirty="0"/>
              <a:t>the possible advantages and disadvantages of the example you have described in b</a:t>
            </a:r>
            <a:r>
              <a:rPr lang="en-US" sz="2500" dirty="0" smtClean="0"/>
              <a:t>.</a:t>
            </a:r>
            <a:endParaRPr lang="en-US" sz="2500" dirty="0"/>
          </a:p>
        </p:txBody>
      </p:sp>
      <p:sp>
        <p:nvSpPr>
          <p:cNvPr id="25" name="Oval 24"/>
          <p:cNvSpPr/>
          <p:nvPr/>
        </p:nvSpPr>
        <p:spPr>
          <a:xfrm rot="1078849">
            <a:off x="8453916"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289</a:t>
            </a:r>
            <a:endParaRPr lang="en-GB" sz="96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60456465"/>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21 – End of Chapter Questions</a:t>
            </a:r>
            <a:endParaRPr lang="en-GB" b="1" dirty="0" smtClean="0"/>
          </a:p>
        </p:txBody>
      </p:sp>
      <p:sp>
        <p:nvSpPr>
          <p:cNvPr id="24" name="Rectangle 23"/>
          <p:cNvSpPr/>
          <p:nvPr/>
        </p:nvSpPr>
        <p:spPr>
          <a:xfrm>
            <a:off x="179512" y="1125897"/>
            <a:ext cx="8712000" cy="5632311"/>
          </a:xfrm>
          <a:prstGeom prst="rect">
            <a:avLst/>
          </a:prstGeom>
          <a:solidFill>
            <a:srgbClr val="F5FC9A"/>
          </a:solidFill>
          <a:ln w="57150">
            <a:solidFill>
              <a:srgbClr val="002060"/>
            </a:solidFill>
          </a:ln>
        </p:spPr>
        <p:txBody>
          <a:bodyPr wrap="square" rIns="2988000">
            <a:spAutoFit/>
          </a:bodyPr>
          <a:lstStyle/>
          <a:p>
            <a:pPr marL="361950" indent="-361950">
              <a:buClr>
                <a:srgbClr val="0070C0"/>
              </a:buClr>
              <a:buFont typeface="+mj-lt"/>
              <a:buAutoNum type="arabicPeriod" startAt="4"/>
              <a:tabLst>
                <a:tab pos="2155825" algn="l"/>
                <a:tab pos="3863975" algn="l"/>
                <a:tab pos="5641975" algn="l"/>
              </a:tabLst>
            </a:pPr>
            <a:r>
              <a:rPr lang="en-US" sz="2000" dirty="0"/>
              <a:t>Enzymes are used commercially to extract juice from </a:t>
            </a:r>
            <a:r>
              <a:rPr lang="en-US" sz="2000" dirty="0" smtClean="0"/>
              <a:t>apples. The </a:t>
            </a:r>
            <a:r>
              <a:rPr lang="en-US" sz="2000" dirty="0"/>
              <a:t>diagram below shows two containers of apple juice. One contains juice extracted using an </a:t>
            </a:r>
            <a:r>
              <a:rPr lang="en-US" sz="2000" dirty="0" smtClean="0"/>
              <a:t>enzyme and </a:t>
            </a:r>
            <a:r>
              <a:rPr lang="en-US" sz="2000" dirty="0"/>
              <a:t>the other without an enzyme</a:t>
            </a:r>
            <a:r>
              <a:rPr lang="en-US" sz="2000" dirty="0" smtClean="0"/>
              <a:t>.</a:t>
            </a:r>
          </a:p>
          <a:p>
            <a:pPr marL="723900" indent="-342900">
              <a:buClr>
                <a:srgbClr val="0070C0"/>
              </a:buClr>
              <a:buFont typeface="+mj-lt"/>
              <a:buAutoNum type="alphaLcPeriod"/>
              <a:tabLst>
                <a:tab pos="2155825" algn="l"/>
                <a:tab pos="3863975" algn="l"/>
                <a:tab pos="5641975" algn="l"/>
              </a:tabLst>
            </a:pPr>
            <a:r>
              <a:rPr lang="en-US" sz="2000" dirty="0" smtClean="0"/>
              <a:t>With </a:t>
            </a:r>
            <a:r>
              <a:rPr lang="en-US" sz="2000" dirty="0"/>
              <a:t>reference to the diagram, compare the volume and appearance of the two juices </a:t>
            </a:r>
            <a:r>
              <a:rPr lang="en-US" sz="2000" dirty="0" smtClean="0"/>
              <a:t>extracted. Some </a:t>
            </a:r>
            <a:r>
              <a:rPr lang="en-US" sz="2000" dirty="0"/>
              <a:t>students investigated the effect of pH on the production of apple juice using the same enzyme.</a:t>
            </a:r>
          </a:p>
          <a:p>
            <a:pPr marL="1069975" lvl="1" indent="-342900">
              <a:buClr>
                <a:srgbClr val="0070C0"/>
              </a:buClr>
              <a:buFont typeface="+mj-lt"/>
              <a:buAutoNum type="alphaLcPeriod"/>
              <a:tabLst>
                <a:tab pos="2155825" algn="l"/>
                <a:tab pos="3863975" algn="l"/>
                <a:tab pos="5641975" algn="l"/>
              </a:tabLst>
            </a:pPr>
            <a:r>
              <a:rPr lang="en-US" sz="2000" dirty="0" smtClean="0"/>
              <a:t>The </a:t>
            </a:r>
            <a:r>
              <a:rPr lang="en-US" sz="2000" dirty="0"/>
              <a:t>apples were chopped up and formed into a smooth pulp.</a:t>
            </a:r>
          </a:p>
          <a:p>
            <a:pPr marL="1069975" lvl="1" indent="-342900">
              <a:buClr>
                <a:srgbClr val="0070C0"/>
              </a:buClr>
              <a:buFont typeface="+mj-lt"/>
              <a:buAutoNum type="alphaLcPeriod"/>
              <a:tabLst>
                <a:tab pos="2155825" algn="l"/>
                <a:tab pos="3863975" algn="l"/>
                <a:tab pos="5641975" algn="l"/>
              </a:tabLst>
            </a:pPr>
            <a:r>
              <a:rPr lang="en-US" sz="2000" dirty="0" smtClean="0"/>
              <a:t>The </a:t>
            </a:r>
            <a:r>
              <a:rPr lang="en-US" sz="2000" dirty="0"/>
              <a:t>pulp was divided into samples. Each sample was adjusted to a different </a:t>
            </a:r>
            <a:r>
              <a:rPr lang="en-US" sz="2000" dirty="0" err="1"/>
              <a:t>pH.</a:t>
            </a:r>
            <a:endParaRPr lang="en-US" sz="2000" dirty="0"/>
          </a:p>
          <a:p>
            <a:pPr marL="1069975" lvl="1" indent="-342900">
              <a:buClr>
                <a:srgbClr val="0070C0"/>
              </a:buClr>
              <a:buFont typeface="+mj-lt"/>
              <a:buAutoNum type="alphaLcPeriod"/>
              <a:tabLst>
                <a:tab pos="2155825" algn="l"/>
                <a:tab pos="3863975" algn="l"/>
                <a:tab pos="5641975" algn="l"/>
              </a:tabLst>
            </a:pPr>
            <a:r>
              <a:rPr lang="en-US" sz="2000" dirty="0" smtClean="0"/>
              <a:t>Enzyme </a:t>
            </a:r>
            <a:r>
              <a:rPr lang="en-US" sz="2000" dirty="0"/>
              <a:t>was stirred into each sample of pulp and left to stand for 10 minutes for the enzyme to </a:t>
            </a:r>
            <a:r>
              <a:rPr lang="en-US" sz="2000" dirty="0" smtClean="0"/>
              <a:t>react.</a:t>
            </a:r>
          </a:p>
        </p:txBody>
      </p:sp>
      <p:graphicFrame>
        <p:nvGraphicFramePr>
          <p:cNvPr id="7" name="Table 6"/>
          <p:cNvGraphicFramePr>
            <a:graphicFrameLocks noGrp="1"/>
          </p:cNvGraphicFramePr>
          <p:nvPr>
            <p:extLst>
              <p:ext uri="{D42A27DB-BD31-4B8C-83A1-F6EECF244321}">
                <p14:modId xmlns:p14="http://schemas.microsoft.com/office/powerpoint/2010/main" val="4193865363"/>
              </p:ext>
            </p:extLst>
          </p:nvPr>
        </p:nvGraphicFramePr>
        <p:xfrm>
          <a:off x="5940152" y="4297000"/>
          <a:ext cx="2880320" cy="2372360"/>
        </p:xfrm>
        <a:graphic>
          <a:graphicData uri="http://schemas.openxmlformats.org/drawingml/2006/table">
            <a:tbl>
              <a:tblPr firstRow="1" bandRow="1">
                <a:tableStyleId>{5C22544A-7EE6-4342-B048-85BDC9FD1C3A}</a:tableStyleId>
              </a:tblPr>
              <a:tblGrid>
                <a:gridCol w="720080"/>
                <a:gridCol w="2160240"/>
              </a:tblGrid>
              <a:tr h="370840">
                <a:tc>
                  <a:txBody>
                    <a:bodyPr/>
                    <a:lstStyle/>
                    <a:p>
                      <a:r>
                        <a:rPr lang="en-GB" sz="1400" dirty="0" smtClean="0">
                          <a:latin typeface="Arial" panose="020B0604020202020204" pitchFamily="34" charset="0"/>
                          <a:cs typeface="Arial" panose="020B0604020202020204" pitchFamily="34" charset="0"/>
                        </a:rPr>
                        <a:t>pH</a:t>
                      </a:r>
                      <a:endParaRPr lang="en-GB" sz="1400" dirty="0">
                        <a:latin typeface="Arial" panose="020B0604020202020204" pitchFamily="34" charset="0"/>
                        <a:cs typeface="Arial" panose="020B0604020202020204" pitchFamily="34" charset="0"/>
                      </a:endParaRPr>
                    </a:p>
                  </a:txBody>
                  <a:tcPr/>
                </a:tc>
                <a:tc>
                  <a:txBody>
                    <a:bodyPr/>
                    <a:lstStyle/>
                    <a:p>
                      <a:r>
                        <a:rPr kumimoji="0" lang="en-US" sz="1400" b="1" i="0" u="none" strike="noStrike" kern="1200" baseline="0" dirty="0" smtClean="0">
                          <a:solidFill>
                            <a:schemeClr val="lt1"/>
                          </a:solidFill>
                          <a:latin typeface="Arial" panose="020B0604020202020204" pitchFamily="34" charset="0"/>
                          <a:ea typeface="+mn-ea"/>
                          <a:cs typeface="Arial" panose="020B0604020202020204" pitchFamily="34" charset="0"/>
                        </a:rPr>
                        <a:t>Volume of apple juice collected / cm</a:t>
                      </a:r>
                      <a:r>
                        <a:rPr kumimoji="0" lang="en-US" sz="1400" b="1" i="0" u="none" strike="noStrike" kern="1200" baseline="30000" dirty="0" smtClean="0">
                          <a:solidFill>
                            <a:schemeClr val="lt1"/>
                          </a:solidFill>
                          <a:latin typeface="Arial" panose="020B0604020202020204" pitchFamily="34" charset="0"/>
                          <a:ea typeface="+mn-ea"/>
                          <a:cs typeface="Arial" panose="020B0604020202020204" pitchFamily="34" charset="0"/>
                        </a:rPr>
                        <a:t>3</a:t>
                      </a:r>
                      <a:r>
                        <a:rPr kumimoji="0" lang="en-US" sz="1400" b="1" i="0" u="none" strike="noStrike" kern="1200" baseline="0" dirty="0" smtClean="0">
                          <a:solidFill>
                            <a:schemeClr val="lt1"/>
                          </a:solidFill>
                          <a:latin typeface="Arial" panose="020B0604020202020204" pitchFamily="34" charset="0"/>
                          <a:ea typeface="+mn-ea"/>
                          <a:cs typeface="Arial" panose="020B0604020202020204" pitchFamily="34" charset="0"/>
                        </a:rPr>
                        <a:t> </a:t>
                      </a:r>
                      <a:r>
                        <a:rPr kumimoji="0" lang="en-US" sz="1400" b="0" i="0" u="none" strike="noStrike" kern="1200" baseline="0" dirty="0" smtClean="0">
                          <a:solidFill>
                            <a:schemeClr val="lt1"/>
                          </a:solidFill>
                          <a:latin typeface="Arial" panose="020B0604020202020204" pitchFamily="34" charset="0"/>
                          <a:ea typeface="+mn-ea"/>
                          <a:cs typeface="Arial" panose="020B0604020202020204" pitchFamily="34" charset="0"/>
                        </a:rPr>
                        <a:t>	</a:t>
                      </a:r>
                    </a:p>
                  </a:txBody>
                  <a:tcPr/>
                </a:tc>
              </a:tr>
              <a:tr h="370840">
                <a:tc>
                  <a:txBody>
                    <a:bodyPr/>
                    <a:lstStyle/>
                    <a:p>
                      <a:pPr algn="ctr"/>
                      <a:r>
                        <a:rPr lang="en-GB" sz="1400" dirty="0" smtClean="0">
                          <a:latin typeface="Arial" panose="020B0604020202020204" pitchFamily="34" charset="0"/>
                          <a:cs typeface="Arial" panose="020B0604020202020204" pitchFamily="34" charset="0"/>
                        </a:rPr>
                        <a:t>3</a:t>
                      </a:r>
                      <a:endParaRPr lang="en-GB" sz="1400" dirty="0">
                        <a:latin typeface="Arial" panose="020B0604020202020204" pitchFamily="34" charset="0"/>
                        <a:cs typeface="Arial" panose="020B0604020202020204" pitchFamily="34" charset="0"/>
                      </a:endParaRPr>
                    </a:p>
                  </a:txBody>
                  <a:tcPr/>
                </a:tc>
                <a:tc>
                  <a:txBody>
                    <a:bodyPr/>
                    <a:lstStyle/>
                    <a:p>
                      <a:pPr algn="ctr"/>
                      <a:r>
                        <a:rPr lang="en-GB" sz="1400" dirty="0" smtClean="0">
                          <a:latin typeface="Arial" panose="020B0604020202020204" pitchFamily="34" charset="0"/>
                          <a:cs typeface="Arial" panose="020B0604020202020204" pitchFamily="34" charset="0"/>
                        </a:rPr>
                        <a:t>40</a:t>
                      </a:r>
                      <a:endParaRPr lang="en-GB" sz="1400" dirty="0">
                        <a:latin typeface="Arial" panose="020B0604020202020204" pitchFamily="34" charset="0"/>
                        <a:cs typeface="Arial" panose="020B0604020202020204" pitchFamily="34" charset="0"/>
                      </a:endParaRPr>
                    </a:p>
                  </a:txBody>
                  <a:tcPr/>
                </a:tc>
              </a:tr>
              <a:tr h="370840">
                <a:tc>
                  <a:txBody>
                    <a:bodyPr/>
                    <a:lstStyle/>
                    <a:p>
                      <a:pPr algn="ctr"/>
                      <a:r>
                        <a:rPr lang="en-GB" sz="1400" dirty="0" smtClean="0">
                          <a:latin typeface="Arial" panose="020B0604020202020204" pitchFamily="34" charset="0"/>
                          <a:cs typeface="Arial" panose="020B0604020202020204" pitchFamily="34" charset="0"/>
                        </a:rPr>
                        <a:t>4</a:t>
                      </a:r>
                      <a:endParaRPr lang="en-GB" sz="1400" dirty="0">
                        <a:latin typeface="Arial" panose="020B0604020202020204" pitchFamily="34" charset="0"/>
                        <a:cs typeface="Arial" panose="020B0604020202020204" pitchFamily="34" charset="0"/>
                      </a:endParaRPr>
                    </a:p>
                  </a:txBody>
                  <a:tcPr/>
                </a:tc>
                <a:tc>
                  <a:txBody>
                    <a:bodyPr/>
                    <a:lstStyle/>
                    <a:p>
                      <a:pPr algn="ctr"/>
                      <a:r>
                        <a:rPr lang="en-GB" sz="1400" dirty="0" smtClean="0">
                          <a:latin typeface="Arial" panose="020B0604020202020204" pitchFamily="34" charset="0"/>
                          <a:cs typeface="Arial" panose="020B0604020202020204" pitchFamily="34" charset="0"/>
                        </a:rPr>
                        <a:t>56</a:t>
                      </a:r>
                      <a:endParaRPr lang="en-GB" sz="1400" dirty="0">
                        <a:latin typeface="Arial" panose="020B0604020202020204" pitchFamily="34" charset="0"/>
                        <a:cs typeface="Arial" panose="020B0604020202020204" pitchFamily="34" charset="0"/>
                      </a:endParaRPr>
                    </a:p>
                  </a:txBody>
                  <a:tcPr/>
                </a:tc>
              </a:tr>
              <a:tr h="370840">
                <a:tc>
                  <a:txBody>
                    <a:bodyPr/>
                    <a:lstStyle/>
                    <a:p>
                      <a:pPr algn="ctr"/>
                      <a:r>
                        <a:rPr lang="en-GB" sz="1400" dirty="0" smtClean="0">
                          <a:latin typeface="Arial" panose="020B0604020202020204" pitchFamily="34" charset="0"/>
                          <a:cs typeface="Arial" panose="020B0604020202020204" pitchFamily="34" charset="0"/>
                        </a:rPr>
                        <a:t>4</a:t>
                      </a:r>
                      <a:endParaRPr lang="en-GB" sz="1400" dirty="0">
                        <a:latin typeface="Arial" panose="020B0604020202020204" pitchFamily="34" charset="0"/>
                        <a:cs typeface="Arial" panose="020B0604020202020204" pitchFamily="34" charset="0"/>
                      </a:endParaRPr>
                    </a:p>
                  </a:txBody>
                  <a:tcPr/>
                </a:tc>
                <a:tc>
                  <a:txBody>
                    <a:bodyPr/>
                    <a:lstStyle/>
                    <a:p>
                      <a:pPr algn="ctr"/>
                      <a:r>
                        <a:rPr lang="en-GB" sz="1400" dirty="0" smtClean="0">
                          <a:latin typeface="Arial" panose="020B0604020202020204" pitchFamily="34" charset="0"/>
                          <a:cs typeface="Arial" panose="020B0604020202020204" pitchFamily="34" charset="0"/>
                        </a:rPr>
                        <a:t>95</a:t>
                      </a:r>
                      <a:endParaRPr lang="en-GB" sz="1400" dirty="0">
                        <a:latin typeface="Arial" panose="020B0604020202020204" pitchFamily="34" charset="0"/>
                        <a:cs typeface="Arial" panose="020B0604020202020204" pitchFamily="34" charset="0"/>
                      </a:endParaRPr>
                    </a:p>
                  </a:txBody>
                  <a:tcPr/>
                </a:tc>
              </a:tr>
              <a:tr h="370840">
                <a:tc>
                  <a:txBody>
                    <a:bodyPr/>
                    <a:lstStyle/>
                    <a:p>
                      <a:pPr algn="ctr"/>
                      <a:r>
                        <a:rPr lang="en-GB" sz="1400" dirty="0" smtClean="0">
                          <a:latin typeface="Arial" panose="020B0604020202020204" pitchFamily="34" charset="0"/>
                          <a:cs typeface="Arial" panose="020B0604020202020204" pitchFamily="34" charset="0"/>
                        </a:rPr>
                        <a:t>6</a:t>
                      </a:r>
                      <a:endParaRPr lang="en-GB" sz="1400" dirty="0">
                        <a:latin typeface="Arial" panose="020B0604020202020204" pitchFamily="34" charset="0"/>
                        <a:cs typeface="Arial" panose="020B0604020202020204" pitchFamily="34" charset="0"/>
                      </a:endParaRPr>
                    </a:p>
                  </a:txBody>
                  <a:tcPr/>
                </a:tc>
                <a:tc>
                  <a:txBody>
                    <a:bodyPr/>
                    <a:lstStyle/>
                    <a:p>
                      <a:pPr algn="ctr"/>
                      <a:r>
                        <a:rPr lang="en-GB" sz="1400" dirty="0" smtClean="0">
                          <a:latin typeface="Arial" panose="020B0604020202020204" pitchFamily="34" charset="0"/>
                          <a:cs typeface="Arial" panose="020B0604020202020204" pitchFamily="34" charset="0"/>
                        </a:rPr>
                        <a:t>60</a:t>
                      </a:r>
                      <a:endParaRPr lang="en-GB" sz="1400" dirty="0">
                        <a:latin typeface="Arial" panose="020B0604020202020204" pitchFamily="34" charset="0"/>
                        <a:cs typeface="Arial" panose="020B0604020202020204" pitchFamily="34" charset="0"/>
                      </a:endParaRPr>
                    </a:p>
                  </a:txBody>
                  <a:tcPr/>
                </a:tc>
              </a:tr>
              <a:tr h="370840">
                <a:tc>
                  <a:txBody>
                    <a:bodyPr/>
                    <a:lstStyle/>
                    <a:p>
                      <a:pPr algn="ctr"/>
                      <a:r>
                        <a:rPr lang="en-GB" sz="1400" dirty="0" smtClean="0">
                          <a:latin typeface="Arial" panose="020B0604020202020204" pitchFamily="34" charset="0"/>
                          <a:cs typeface="Arial" panose="020B0604020202020204" pitchFamily="34" charset="0"/>
                        </a:rPr>
                        <a:t>7</a:t>
                      </a:r>
                      <a:endParaRPr lang="en-GB" sz="1400" dirty="0">
                        <a:latin typeface="Arial" panose="020B0604020202020204" pitchFamily="34" charset="0"/>
                        <a:cs typeface="Arial" panose="020B0604020202020204" pitchFamily="34" charset="0"/>
                      </a:endParaRPr>
                    </a:p>
                  </a:txBody>
                  <a:tcPr/>
                </a:tc>
                <a:tc>
                  <a:txBody>
                    <a:bodyPr/>
                    <a:lstStyle/>
                    <a:p>
                      <a:pPr algn="ctr"/>
                      <a:r>
                        <a:rPr lang="en-GB" sz="1400" dirty="0" smtClean="0">
                          <a:latin typeface="Arial" panose="020B0604020202020204" pitchFamily="34" charset="0"/>
                          <a:cs typeface="Arial" panose="020B0604020202020204" pitchFamily="34" charset="0"/>
                        </a:rPr>
                        <a:t>30</a:t>
                      </a:r>
                      <a:endParaRPr lang="en-GB" sz="1400" dirty="0">
                        <a:latin typeface="Arial" panose="020B0604020202020204" pitchFamily="34" charset="0"/>
                        <a:cs typeface="Arial" panose="020B0604020202020204" pitchFamily="34" charset="0"/>
                      </a:endParaRPr>
                    </a:p>
                  </a:txBody>
                  <a:tcPr/>
                </a:tc>
              </a:tr>
            </a:tbl>
          </a:graphicData>
        </a:graphic>
      </p:graphicFrame>
      <p:pic>
        <p:nvPicPr>
          <p:cNvPr id="3" name="Picture 2"/>
          <p:cNvPicPr>
            <a:picLocks noChangeAspect="1"/>
          </p:cNvPicPr>
          <p:nvPr/>
        </p:nvPicPr>
        <p:blipFill rotWithShape="1">
          <a:blip r:embed="rId3">
            <a:lum bright="-47000" contrast="75000"/>
          </a:blip>
          <a:srcRect l="42914" t="40196" r="44486" b="9381"/>
          <a:stretch/>
        </p:blipFill>
        <p:spPr>
          <a:xfrm>
            <a:off x="6012159" y="1196752"/>
            <a:ext cx="1366591" cy="3011399"/>
          </a:xfrm>
          <a:prstGeom prst="rect">
            <a:avLst/>
          </a:prstGeom>
        </p:spPr>
      </p:pic>
      <p:pic>
        <p:nvPicPr>
          <p:cNvPr id="10" name="Picture 9"/>
          <p:cNvPicPr>
            <a:picLocks noChangeAspect="1"/>
          </p:cNvPicPr>
          <p:nvPr/>
        </p:nvPicPr>
        <p:blipFill rotWithShape="1">
          <a:blip r:embed="rId3">
            <a:lum bright="-47000" contrast="75000"/>
          </a:blip>
          <a:srcRect l="61722" t="40196" r="25587" b="9381"/>
          <a:stretch/>
        </p:blipFill>
        <p:spPr>
          <a:xfrm>
            <a:off x="7443936" y="1196752"/>
            <a:ext cx="1376536" cy="3011400"/>
          </a:xfrm>
          <a:prstGeom prst="rect">
            <a:avLst/>
          </a:prstGeom>
        </p:spPr>
      </p:pic>
      <p:sp>
        <p:nvSpPr>
          <p:cNvPr id="25" name="Oval 24"/>
          <p:cNvSpPr/>
          <p:nvPr/>
        </p:nvSpPr>
        <p:spPr>
          <a:xfrm rot="1078849">
            <a:off x="8453916"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11" name="Round Same Side Corner Rectangle 10">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289</a:t>
            </a:r>
            <a:endParaRPr lang="en-GB" sz="96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5001065"/>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tabLst>
                <a:tab pos="1069975" algn="l"/>
              </a:tabLst>
            </a:pPr>
            <a:r>
              <a:rPr lang="en-GB" dirty="0" smtClean="0"/>
              <a:t>21 – End of Chapter Questions</a:t>
            </a:r>
            <a:endParaRPr lang="en-GB" b="1" dirty="0" smtClean="0"/>
          </a:p>
        </p:txBody>
      </p:sp>
      <p:sp>
        <p:nvSpPr>
          <p:cNvPr id="24" name="Rectangle 23"/>
          <p:cNvSpPr/>
          <p:nvPr/>
        </p:nvSpPr>
        <p:spPr>
          <a:xfrm>
            <a:off x="179512" y="1125898"/>
            <a:ext cx="8712000" cy="5509200"/>
          </a:xfrm>
          <a:prstGeom prst="rect">
            <a:avLst/>
          </a:prstGeom>
          <a:solidFill>
            <a:srgbClr val="F5FC9A"/>
          </a:solidFill>
          <a:ln w="57150">
            <a:solidFill>
              <a:srgbClr val="002060"/>
            </a:solidFill>
          </a:ln>
        </p:spPr>
        <p:txBody>
          <a:bodyPr wrap="square" rIns="3852000">
            <a:spAutoFit/>
          </a:bodyPr>
          <a:lstStyle/>
          <a:p>
            <a:pPr marL="85725" lvl="1">
              <a:buClr>
                <a:srgbClr val="0070C0"/>
              </a:buClr>
              <a:tabLst>
                <a:tab pos="2155825" algn="l"/>
                <a:tab pos="3863975" algn="l"/>
                <a:tab pos="5641975" algn="l"/>
              </a:tabLst>
            </a:pPr>
            <a:r>
              <a:rPr lang="en-US" sz="2200" dirty="0" smtClean="0"/>
              <a:t>The </a:t>
            </a:r>
            <a:r>
              <a:rPr lang="en-US" sz="2200" dirty="0"/>
              <a:t>mixtures of pulp and enzyme were then filtered for 20 minutes to collect the juice. The </a:t>
            </a:r>
            <a:r>
              <a:rPr lang="en-US" sz="2200" dirty="0" smtClean="0"/>
              <a:t>volumes of </a:t>
            </a:r>
            <a:r>
              <a:rPr lang="en-US" sz="2200" dirty="0"/>
              <a:t>apple juice collected, are shown in the table</a:t>
            </a:r>
            <a:r>
              <a:rPr lang="en-US" sz="2200" dirty="0" smtClean="0"/>
              <a:t>.</a:t>
            </a:r>
          </a:p>
          <a:p>
            <a:pPr marL="620713" indent="-342900">
              <a:buClr>
                <a:srgbClr val="0070C0"/>
              </a:buClr>
              <a:buFont typeface="+mj-lt"/>
              <a:buAutoNum type="alphaLcPeriod" startAt="2"/>
              <a:tabLst>
                <a:tab pos="982663" algn="l"/>
                <a:tab pos="4745038" algn="r"/>
                <a:tab pos="5641975" algn="l"/>
              </a:tabLst>
            </a:pPr>
            <a:r>
              <a:rPr lang="en-US" sz="2200" b="1" dirty="0" err="1" smtClean="0"/>
              <a:t>i</a:t>
            </a:r>
            <a:r>
              <a:rPr lang="en-US" sz="2200" dirty="0"/>
              <a:t>	</a:t>
            </a:r>
            <a:r>
              <a:rPr lang="en-US" sz="2200" dirty="0" smtClean="0"/>
              <a:t>Construct </a:t>
            </a:r>
            <a:r>
              <a:rPr lang="en-US" sz="2200" dirty="0"/>
              <a:t>a graph to show the effect of pH on the production of apple juice using </a:t>
            </a:r>
            <a:r>
              <a:rPr lang="en-US" sz="2200" dirty="0" smtClean="0"/>
              <a:t>this </a:t>
            </a:r>
            <a:r>
              <a:rPr lang="en-US" sz="2200" dirty="0"/>
              <a:t>enzyme. </a:t>
            </a:r>
            <a:r>
              <a:rPr lang="en-US" sz="2200" dirty="0" smtClean="0"/>
              <a:t>	[4]</a:t>
            </a:r>
            <a:br>
              <a:rPr lang="en-US" sz="2200" dirty="0" smtClean="0"/>
            </a:br>
            <a:r>
              <a:rPr lang="en-US" sz="2200" b="1" dirty="0" smtClean="0"/>
              <a:t>ii</a:t>
            </a:r>
            <a:r>
              <a:rPr lang="en-US" sz="2200" dirty="0" smtClean="0"/>
              <a:t> 	State </a:t>
            </a:r>
            <a:r>
              <a:rPr lang="en-US" sz="2200" dirty="0"/>
              <a:t>the optimum pH for the action of this enzyme. </a:t>
            </a:r>
            <a:r>
              <a:rPr lang="en-US" sz="2200" dirty="0" smtClean="0"/>
              <a:t>	[1]</a:t>
            </a:r>
            <a:br>
              <a:rPr lang="en-US" sz="2200" dirty="0" smtClean="0"/>
            </a:br>
            <a:r>
              <a:rPr lang="en-US" sz="2200" b="1" dirty="0" smtClean="0"/>
              <a:t>iii</a:t>
            </a:r>
            <a:r>
              <a:rPr lang="en-US" sz="2200" dirty="0" smtClean="0"/>
              <a:t> 	Describe </a:t>
            </a:r>
            <a:r>
              <a:rPr lang="en-US" sz="2200" dirty="0"/>
              <a:t>and explain the effect of pH on the production of apple </a:t>
            </a:r>
            <a:r>
              <a:rPr lang="en-US" sz="2200" dirty="0" smtClean="0"/>
              <a:t>juice </a:t>
            </a:r>
            <a:r>
              <a:rPr lang="en-US" sz="2200" dirty="0"/>
              <a:t>using this </a:t>
            </a:r>
            <a:r>
              <a:rPr lang="en-US" sz="2200" dirty="0" smtClean="0"/>
              <a:t>enzyme</a:t>
            </a:r>
            <a:r>
              <a:rPr lang="en-US" sz="2200" dirty="0"/>
              <a:t>. </a:t>
            </a:r>
            <a:r>
              <a:rPr lang="en-US" sz="2200" dirty="0" smtClean="0"/>
              <a:t>	[</a:t>
            </a:r>
            <a:r>
              <a:rPr lang="en-US" sz="2200" dirty="0"/>
              <a:t>2]</a:t>
            </a:r>
          </a:p>
          <a:p>
            <a:pPr marL="620713" indent="-342900">
              <a:buClr>
                <a:srgbClr val="0070C0"/>
              </a:buClr>
              <a:buFont typeface="+mj-lt"/>
              <a:buAutoNum type="alphaLcPeriod" startAt="2"/>
              <a:tabLst>
                <a:tab pos="896938" algn="l"/>
                <a:tab pos="4745038" algn="r"/>
                <a:tab pos="5641975" algn="l"/>
              </a:tabLst>
            </a:pPr>
            <a:r>
              <a:rPr lang="en-US" sz="2200" dirty="0" smtClean="0"/>
              <a:t>Suggest </a:t>
            </a:r>
            <a:r>
              <a:rPr lang="en-US" sz="2200" dirty="0"/>
              <a:t>the factors that need to be controlled in this investigation. </a:t>
            </a:r>
            <a:r>
              <a:rPr lang="en-US" sz="2200" dirty="0" smtClean="0"/>
              <a:t>		[</a:t>
            </a:r>
            <a:r>
              <a:rPr lang="en-US" sz="2200" dirty="0"/>
              <a:t>4]</a:t>
            </a:r>
          </a:p>
        </p:txBody>
      </p:sp>
      <p:sp>
        <p:nvSpPr>
          <p:cNvPr id="25" name="Oval 24"/>
          <p:cNvSpPr/>
          <p:nvPr/>
        </p:nvSpPr>
        <p:spPr>
          <a:xfrm rot="1078849">
            <a:off x="8453916"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3645762814"/>
              </p:ext>
            </p:extLst>
          </p:nvPr>
        </p:nvGraphicFramePr>
        <p:xfrm>
          <a:off x="5220072" y="4031064"/>
          <a:ext cx="3528392" cy="2494280"/>
        </p:xfrm>
        <a:graphic>
          <a:graphicData uri="http://schemas.openxmlformats.org/drawingml/2006/table">
            <a:tbl>
              <a:tblPr firstRow="1" bandRow="1">
                <a:tableStyleId>{5C22544A-7EE6-4342-B048-85BDC9FD1C3A}</a:tableStyleId>
              </a:tblPr>
              <a:tblGrid>
                <a:gridCol w="780502"/>
                <a:gridCol w="2747890"/>
              </a:tblGrid>
              <a:tr h="370840">
                <a:tc>
                  <a:txBody>
                    <a:bodyPr/>
                    <a:lstStyle/>
                    <a:p>
                      <a:r>
                        <a:rPr lang="en-GB" sz="1800" dirty="0" smtClean="0">
                          <a:latin typeface="Arial" panose="020B0604020202020204" pitchFamily="34" charset="0"/>
                          <a:cs typeface="Arial" panose="020B0604020202020204" pitchFamily="34" charset="0"/>
                        </a:rPr>
                        <a:t>pH</a:t>
                      </a:r>
                      <a:endParaRPr lang="en-GB" sz="1800" dirty="0">
                        <a:latin typeface="Arial" panose="020B0604020202020204" pitchFamily="34" charset="0"/>
                        <a:cs typeface="Arial" panose="020B0604020202020204" pitchFamily="34" charset="0"/>
                      </a:endParaRPr>
                    </a:p>
                  </a:txBody>
                  <a:tcPr/>
                </a:tc>
                <a:tc>
                  <a:txBody>
                    <a:bodyPr/>
                    <a:lstStyle/>
                    <a:p>
                      <a:r>
                        <a:rPr kumimoji="0" lang="en-US" sz="1800" b="1" i="0" u="none" strike="noStrike" kern="1200" baseline="0" dirty="0" smtClean="0">
                          <a:solidFill>
                            <a:schemeClr val="lt1"/>
                          </a:solidFill>
                          <a:latin typeface="Arial" panose="020B0604020202020204" pitchFamily="34" charset="0"/>
                          <a:ea typeface="+mn-ea"/>
                          <a:cs typeface="Arial" panose="020B0604020202020204" pitchFamily="34" charset="0"/>
                        </a:rPr>
                        <a:t>Volume of apple juice collected / cm</a:t>
                      </a:r>
                      <a:r>
                        <a:rPr kumimoji="0" lang="en-US" sz="1800" b="1" i="0" u="none" strike="noStrike" kern="1200" baseline="30000" dirty="0" smtClean="0">
                          <a:solidFill>
                            <a:schemeClr val="lt1"/>
                          </a:solidFill>
                          <a:latin typeface="Arial" panose="020B0604020202020204" pitchFamily="34" charset="0"/>
                          <a:ea typeface="+mn-ea"/>
                          <a:cs typeface="Arial" panose="020B0604020202020204" pitchFamily="34" charset="0"/>
                        </a:rPr>
                        <a:t>3</a:t>
                      </a:r>
                      <a:r>
                        <a:rPr kumimoji="0" lang="en-US" sz="1800" b="1" i="0" u="none" strike="noStrike" kern="1200" baseline="0" dirty="0" smtClean="0">
                          <a:solidFill>
                            <a:schemeClr val="lt1"/>
                          </a:solidFill>
                          <a:latin typeface="Arial" panose="020B0604020202020204" pitchFamily="34" charset="0"/>
                          <a:ea typeface="+mn-ea"/>
                          <a:cs typeface="Arial" panose="020B0604020202020204" pitchFamily="34" charset="0"/>
                        </a:rPr>
                        <a:t> </a:t>
                      </a:r>
                      <a:r>
                        <a:rPr kumimoji="0" lang="en-US" sz="1800" b="0" i="0" u="none" strike="noStrike" kern="1200" baseline="0" dirty="0" smtClean="0">
                          <a:solidFill>
                            <a:schemeClr val="lt1"/>
                          </a:solidFill>
                          <a:latin typeface="Arial" panose="020B0604020202020204" pitchFamily="34" charset="0"/>
                          <a:ea typeface="+mn-ea"/>
                          <a:cs typeface="Arial" panose="020B0604020202020204" pitchFamily="34" charset="0"/>
                        </a:rPr>
                        <a:t>	</a:t>
                      </a:r>
                    </a:p>
                  </a:txBody>
                  <a:tcPr/>
                </a:tc>
              </a:tr>
              <a:tr h="370840">
                <a:tc>
                  <a:txBody>
                    <a:bodyPr/>
                    <a:lstStyle/>
                    <a:p>
                      <a:pPr algn="ctr"/>
                      <a:r>
                        <a:rPr lang="en-GB" sz="1800" dirty="0" smtClean="0">
                          <a:latin typeface="Arial" panose="020B0604020202020204" pitchFamily="34" charset="0"/>
                          <a:cs typeface="Arial" panose="020B0604020202020204" pitchFamily="34" charset="0"/>
                        </a:rPr>
                        <a:t>3</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40</a:t>
                      </a:r>
                      <a:endParaRPr lang="en-GB" sz="1800" dirty="0">
                        <a:latin typeface="Arial" panose="020B0604020202020204" pitchFamily="34" charset="0"/>
                        <a:cs typeface="Arial" panose="020B0604020202020204" pitchFamily="34" charset="0"/>
                      </a:endParaRPr>
                    </a:p>
                  </a:txBody>
                  <a:tcPr/>
                </a:tc>
              </a:tr>
              <a:tr h="370840">
                <a:tc>
                  <a:txBody>
                    <a:bodyPr/>
                    <a:lstStyle/>
                    <a:p>
                      <a:pPr algn="ctr"/>
                      <a:r>
                        <a:rPr lang="en-GB" sz="1800" dirty="0" smtClean="0">
                          <a:latin typeface="Arial" panose="020B0604020202020204" pitchFamily="34" charset="0"/>
                          <a:cs typeface="Arial" panose="020B0604020202020204" pitchFamily="34" charset="0"/>
                        </a:rPr>
                        <a:t>4</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56</a:t>
                      </a:r>
                      <a:endParaRPr lang="en-GB" sz="1800" dirty="0">
                        <a:latin typeface="Arial" panose="020B0604020202020204" pitchFamily="34" charset="0"/>
                        <a:cs typeface="Arial" panose="020B0604020202020204" pitchFamily="34" charset="0"/>
                      </a:endParaRPr>
                    </a:p>
                  </a:txBody>
                  <a:tcPr/>
                </a:tc>
              </a:tr>
              <a:tr h="370840">
                <a:tc>
                  <a:txBody>
                    <a:bodyPr/>
                    <a:lstStyle/>
                    <a:p>
                      <a:pPr algn="ctr"/>
                      <a:r>
                        <a:rPr lang="en-GB" sz="1800" dirty="0" smtClean="0">
                          <a:latin typeface="Arial" panose="020B0604020202020204" pitchFamily="34" charset="0"/>
                          <a:cs typeface="Arial" panose="020B0604020202020204" pitchFamily="34" charset="0"/>
                        </a:rPr>
                        <a:t>4</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95</a:t>
                      </a:r>
                      <a:endParaRPr lang="en-GB" sz="1800" dirty="0">
                        <a:latin typeface="Arial" panose="020B0604020202020204" pitchFamily="34" charset="0"/>
                        <a:cs typeface="Arial" panose="020B0604020202020204" pitchFamily="34" charset="0"/>
                      </a:endParaRPr>
                    </a:p>
                  </a:txBody>
                  <a:tcPr/>
                </a:tc>
              </a:tr>
              <a:tr h="370840">
                <a:tc>
                  <a:txBody>
                    <a:bodyPr/>
                    <a:lstStyle/>
                    <a:p>
                      <a:pPr algn="ctr"/>
                      <a:r>
                        <a:rPr lang="en-GB" sz="1800" dirty="0" smtClean="0">
                          <a:latin typeface="Arial" panose="020B0604020202020204" pitchFamily="34" charset="0"/>
                          <a:cs typeface="Arial" panose="020B0604020202020204" pitchFamily="34" charset="0"/>
                        </a:rPr>
                        <a:t>6</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60</a:t>
                      </a:r>
                      <a:endParaRPr lang="en-GB" sz="1800" dirty="0">
                        <a:latin typeface="Arial" panose="020B0604020202020204" pitchFamily="34" charset="0"/>
                        <a:cs typeface="Arial" panose="020B0604020202020204" pitchFamily="34" charset="0"/>
                      </a:endParaRPr>
                    </a:p>
                  </a:txBody>
                  <a:tcPr/>
                </a:tc>
              </a:tr>
              <a:tr h="370840">
                <a:tc>
                  <a:txBody>
                    <a:bodyPr/>
                    <a:lstStyle/>
                    <a:p>
                      <a:pPr algn="ctr"/>
                      <a:r>
                        <a:rPr lang="en-GB" sz="1800" dirty="0" smtClean="0">
                          <a:latin typeface="Arial" panose="020B0604020202020204" pitchFamily="34" charset="0"/>
                          <a:cs typeface="Arial" panose="020B0604020202020204" pitchFamily="34" charset="0"/>
                        </a:rPr>
                        <a:t>7</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30</a:t>
                      </a:r>
                      <a:endParaRPr lang="en-GB" sz="1800" dirty="0">
                        <a:latin typeface="Arial" panose="020B0604020202020204" pitchFamily="34" charset="0"/>
                        <a:cs typeface="Arial" panose="020B0604020202020204" pitchFamily="34" charset="0"/>
                      </a:endParaRPr>
                    </a:p>
                  </a:txBody>
                  <a:tcPr/>
                </a:tc>
              </a:tr>
            </a:tbl>
          </a:graphicData>
        </a:graphic>
      </p:graphicFrame>
      <p:pic>
        <p:nvPicPr>
          <p:cNvPr id="7" name="Picture 6"/>
          <p:cNvPicPr>
            <a:picLocks noChangeAspect="1"/>
          </p:cNvPicPr>
          <p:nvPr/>
        </p:nvPicPr>
        <p:blipFill rotWithShape="1">
          <a:blip r:embed="rId3">
            <a:lum bright="-47000" contrast="75000"/>
          </a:blip>
          <a:srcRect l="42914" t="40196" r="44486" b="9381"/>
          <a:stretch/>
        </p:blipFill>
        <p:spPr>
          <a:xfrm>
            <a:off x="5652120" y="1196753"/>
            <a:ext cx="1366591" cy="2761150"/>
          </a:xfrm>
          <a:prstGeom prst="rect">
            <a:avLst/>
          </a:prstGeom>
        </p:spPr>
      </p:pic>
      <p:pic>
        <p:nvPicPr>
          <p:cNvPr id="8" name="Picture 7"/>
          <p:cNvPicPr>
            <a:picLocks noChangeAspect="1"/>
          </p:cNvPicPr>
          <p:nvPr/>
        </p:nvPicPr>
        <p:blipFill rotWithShape="1">
          <a:blip r:embed="rId3">
            <a:lum bright="-47000" contrast="75000"/>
          </a:blip>
          <a:srcRect l="61722" t="40196" r="25587" b="9381"/>
          <a:stretch/>
        </p:blipFill>
        <p:spPr>
          <a:xfrm>
            <a:off x="7083897" y="1196752"/>
            <a:ext cx="1376536" cy="2761151"/>
          </a:xfrm>
          <a:prstGeom prst="rect">
            <a:avLst/>
          </a:prstGeom>
        </p:spPr>
      </p:pic>
      <p:sp>
        <p:nvSpPr>
          <p:cNvPr id="10" name="Round Same Side Corner Rectangle 9">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290</a:t>
            </a:r>
            <a:endParaRPr lang="en-GB" sz="96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41147462"/>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600" dirty="0" smtClean="0"/>
              <a:t>21.1 – Pectinase - Workbook Questions</a:t>
            </a:r>
            <a:endParaRPr lang="en-GB" sz="3600" b="1" dirty="0" smtClean="0"/>
          </a:p>
        </p:txBody>
      </p:sp>
      <p:sp>
        <p:nvSpPr>
          <p:cNvPr id="6" name="Rectangle 33"/>
          <p:cNvSpPr/>
          <p:nvPr/>
        </p:nvSpPr>
        <p:spPr>
          <a:xfrm>
            <a:off x="179512" y="1131713"/>
            <a:ext cx="8712968" cy="55440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C00000"/>
              </a:buClr>
              <a:tabLst>
                <a:tab pos="809625" algn="l"/>
                <a:tab pos="1073150" algn="l"/>
                <a:tab pos="8435975" algn="r"/>
              </a:tabLst>
            </a:pPr>
            <a:r>
              <a:rPr lang="en-US" sz="2000" dirty="0" smtClean="0"/>
              <a:t/>
            </a:r>
            <a:br>
              <a:rPr lang="en-US" sz="2000" dirty="0" smtClean="0"/>
            </a:br>
            <a:r>
              <a:rPr lang="en-US" sz="2000" dirty="0" smtClean="0"/>
              <a:t/>
            </a:r>
            <a:br>
              <a:rPr lang="en-US" sz="2000" dirty="0" smtClean="0"/>
            </a:br>
            <a:r>
              <a:rPr lang="en-US" sz="2800" dirty="0" smtClean="0"/>
              <a:t/>
            </a:r>
            <a:br>
              <a:rPr lang="en-US" sz="2800" dirty="0" smtClean="0"/>
            </a:br>
            <a:r>
              <a:rPr lang="en-US" sz="2000" dirty="0" smtClean="0"/>
              <a:t/>
            </a:r>
            <a:br>
              <a:rPr lang="en-US" sz="2000" dirty="0" smtClean="0"/>
            </a:br>
            <a:r>
              <a:rPr lang="en-US" sz="1950" dirty="0" smtClean="0"/>
              <a:t>Pectinase </a:t>
            </a:r>
            <a:r>
              <a:rPr lang="en-US" sz="1950" dirty="0"/>
              <a:t>is an enzyme that is used in the manufacture of fruit juice. Pectinase is produced by growing microorganisms, such as </a:t>
            </a:r>
            <a:r>
              <a:rPr lang="en-US" sz="1950" dirty="0" err="1"/>
              <a:t>Penicillium</a:t>
            </a:r>
            <a:r>
              <a:rPr lang="en-US" sz="1950" dirty="0"/>
              <a:t> </a:t>
            </a:r>
            <a:r>
              <a:rPr lang="en-US" sz="1950" dirty="0" err="1"/>
              <a:t>vidiricatum</a:t>
            </a:r>
            <a:r>
              <a:rPr lang="en-US" sz="1950" dirty="0"/>
              <a:t>, in fermenters.</a:t>
            </a:r>
          </a:p>
          <a:p>
            <a:pPr marL="342900" indent="-342900">
              <a:buClr>
                <a:srgbClr val="C00000"/>
              </a:buClr>
              <a:buFont typeface="+mj-lt"/>
              <a:buAutoNum type="alphaLcPeriod"/>
              <a:tabLst>
                <a:tab pos="809625" algn="l"/>
                <a:tab pos="1073150" algn="l"/>
                <a:tab pos="8435975" algn="r"/>
              </a:tabLst>
            </a:pPr>
            <a:r>
              <a:rPr lang="en-US" sz="1950" dirty="0" smtClean="0"/>
              <a:t>List </a:t>
            </a:r>
            <a:r>
              <a:rPr lang="en-US" sz="1950" dirty="0"/>
              <a:t>three reasons why microorganisms are often used for the production of enzymes</a:t>
            </a:r>
            <a:r>
              <a:rPr lang="en-US" sz="1950" dirty="0" smtClean="0"/>
              <a:t>.</a:t>
            </a:r>
            <a:br>
              <a:rPr lang="en-US" sz="1950" dirty="0" smtClean="0"/>
            </a:br>
            <a:r>
              <a:rPr lang="en-US" sz="1950" dirty="0" smtClean="0"/>
              <a:t>____________________________________________________________________________________________________________________________________________________________________________________________________________________________________</a:t>
            </a:r>
            <a:endParaRPr lang="en-US" sz="1950" dirty="0"/>
          </a:p>
          <a:p>
            <a:pPr marL="342900" indent="-342900">
              <a:buClr>
                <a:srgbClr val="C00000"/>
              </a:buClr>
              <a:buFont typeface="+mj-lt"/>
              <a:buAutoNum type="alphaLcPeriod"/>
              <a:tabLst>
                <a:tab pos="809625" algn="l"/>
                <a:tab pos="1073150" algn="l"/>
                <a:tab pos="8435975" algn="r"/>
              </a:tabLst>
            </a:pPr>
            <a:r>
              <a:rPr lang="en-US" sz="1950" dirty="0" smtClean="0"/>
              <a:t>What </a:t>
            </a:r>
            <a:r>
              <a:rPr lang="en-US" sz="1950" dirty="0"/>
              <a:t>kingdom does </a:t>
            </a:r>
            <a:r>
              <a:rPr lang="en-US" sz="1950" dirty="0" err="1"/>
              <a:t>Penicillium</a:t>
            </a:r>
            <a:r>
              <a:rPr lang="en-US" sz="1950" dirty="0"/>
              <a:t> belong to</a:t>
            </a:r>
            <a:r>
              <a:rPr lang="en-US" sz="1950" dirty="0" smtClean="0"/>
              <a:t>?</a:t>
            </a:r>
            <a:br>
              <a:rPr lang="en-US" sz="1950" dirty="0" smtClean="0"/>
            </a:br>
            <a:r>
              <a:rPr lang="en-US" sz="1950" dirty="0" smtClean="0"/>
              <a:t>_________________________________________________________</a:t>
            </a:r>
            <a:endParaRPr lang="en-US" sz="1950" dirty="0"/>
          </a:p>
          <a:p>
            <a:pPr marL="342900" indent="-342900">
              <a:buClr>
                <a:srgbClr val="C00000"/>
              </a:buClr>
              <a:buFont typeface="+mj-lt"/>
              <a:buAutoNum type="alphaLcPeriod"/>
              <a:tabLst>
                <a:tab pos="809625" algn="l"/>
                <a:tab pos="1073150" algn="l"/>
                <a:tab pos="8435975" algn="r"/>
              </a:tabLst>
            </a:pPr>
            <a:r>
              <a:rPr lang="en-US" sz="1950" dirty="0" smtClean="0"/>
              <a:t>Name </a:t>
            </a:r>
            <a:r>
              <a:rPr lang="en-US" sz="1950" dirty="0"/>
              <a:t>a useful product that is made by a different species of </a:t>
            </a:r>
            <a:r>
              <a:rPr lang="en-US" sz="1950" dirty="0" smtClean="0"/>
              <a:t/>
            </a:r>
            <a:br>
              <a:rPr lang="en-US" sz="1950" dirty="0" smtClean="0"/>
            </a:br>
            <a:r>
              <a:rPr lang="en-US" sz="1950" dirty="0" err="1" smtClean="0"/>
              <a:t>Penicillium</a:t>
            </a:r>
            <a:r>
              <a:rPr lang="en-US" sz="1950" dirty="0" smtClean="0"/>
              <a:t>.</a:t>
            </a:r>
            <a:br>
              <a:rPr lang="en-US" sz="1950" dirty="0" smtClean="0"/>
            </a:br>
            <a:r>
              <a:rPr lang="en-US" sz="1950" dirty="0" smtClean="0"/>
              <a:t>_______________________________________________________</a:t>
            </a:r>
            <a:endParaRPr lang="en-US" sz="1950" dirty="0"/>
          </a:p>
        </p:txBody>
      </p:sp>
      <p:sp>
        <p:nvSpPr>
          <p:cNvPr id="5" name="Round Same Side Corner Rectangle 4">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131</a:t>
            </a:r>
            <a:endParaRPr lang="en-GB" sz="960" b="1" dirty="0">
              <a:latin typeface="Arial" panose="020B0604020202020204" pitchFamily="34" charset="0"/>
              <a:cs typeface="Arial" panose="020B0604020202020204" pitchFamily="34" charset="0"/>
            </a:endParaRPr>
          </a:p>
        </p:txBody>
      </p:sp>
      <p:sp>
        <p:nvSpPr>
          <p:cNvPr id="8" name="Rectangle 7"/>
          <p:cNvSpPr/>
          <p:nvPr/>
        </p:nvSpPr>
        <p:spPr>
          <a:xfrm>
            <a:off x="178145" y="1131713"/>
            <a:ext cx="8712968" cy="1323439"/>
          </a:xfrm>
          <a:prstGeom prst="rect">
            <a:avLst/>
          </a:prstGeom>
          <a:solidFill>
            <a:schemeClr val="tx2">
              <a:lumMod val="40000"/>
              <a:lumOff val="60000"/>
            </a:schemeClr>
          </a:solidFill>
          <a:ln w="57150">
            <a:solidFill>
              <a:srgbClr val="002060"/>
            </a:solidFill>
          </a:ln>
        </p:spPr>
        <p:txBody>
          <a:bodyPr wrap="square">
            <a:spAutoFit/>
          </a:bodyPr>
          <a:lstStyle/>
          <a:p>
            <a:pPr marL="342900" indent="-342900">
              <a:buClr>
                <a:srgbClr val="C00000"/>
              </a:buClr>
              <a:buSzPct val="80000"/>
              <a:buFont typeface="Arial" panose="020B0604020202020204" pitchFamily="34" charset="0"/>
              <a:buChar char="►"/>
              <a:tabLst>
                <a:tab pos="2420938" algn="l"/>
              </a:tabLst>
            </a:pPr>
            <a:r>
              <a:rPr lang="en-US" sz="2000" dirty="0">
                <a:latin typeface="Arial" panose="020B0604020202020204" pitchFamily="34" charset="0"/>
                <a:cs typeface="Arial" panose="020B0604020202020204" pitchFamily="34" charset="0"/>
              </a:rPr>
              <a:t>In this exercise, you are asked to think about the best way of displaying a set of data to emphasise a particular point (A02). There is no single ‘right answer’ - so try out two or three different ideas before finally constructing your graph or chart.</a:t>
            </a:r>
          </a:p>
        </p:txBody>
      </p:sp>
    </p:spTree>
    <p:extLst>
      <p:ext uri="{BB962C8B-B14F-4D97-AF65-F5344CB8AC3E}">
        <p14:creationId xmlns:p14="http://schemas.microsoft.com/office/powerpoint/2010/main" val="2877317740"/>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32311"/>
          </a:xfrm>
          <a:prstGeom prst="rect">
            <a:avLst/>
          </a:prstGeom>
        </p:spPr>
        <p:txBody>
          <a:bodyPr wrap="square">
            <a:spAutoFit/>
          </a:bodyPr>
          <a:lstStyle/>
          <a:p>
            <a:pPr>
              <a:buClr>
                <a:srgbClr val="0070C0"/>
              </a:buClr>
            </a:pPr>
            <a:r>
              <a:rPr lang="en-US" sz="2000" b="1" dirty="0" smtClean="0"/>
              <a:t>AO2 </a:t>
            </a:r>
            <a:r>
              <a:rPr lang="en-US" sz="2000" b="1" dirty="0"/>
              <a:t>Handling information and problem solving</a:t>
            </a:r>
          </a:p>
          <a:p>
            <a:pPr>
              <a:buClr>
                <a:srgbClr val="0070C0"/>
              </a:buClr>
            </a:pPr>
            <a:r>
              <a:rPr lang="en-US" sz="2000" dirty="0"/>
              <a:t>Candidates should be able, in words or using other written forms of presentation (i.e. symbolic, graphical </a:t>
            </a:r>
            <a:r>
              <a:rPr lang="en-US" sz="2000" dirty="0" smtClean="0"/>
              <a:t>and numerical</a:t>
            </a:r>
            <a:r>
              <a:rPr lang="en-US" sz="2000" dirty="0"/>
              <a:t>), to:</a:t>
            </a:r>
          </a:p>
          <a:p>
            <a:pPr marL="342900" indent="-342900">
              <a:buClr>
                <a:srgbClr val="0070C0"/>
              </a:buClr>
              <a:buFont typeface="Arial" panose="020B0604020202020204" pitchFamily="34" charset="0"/>
              <a:buChar char="•"/>
            </a:pPr>
            <a:r>
              <a:rPr lang="en-US" sz="2000" dirty="0" smtClean="0"/>
              <a:t>locate</a:t>
            </a:r>
            <a:r>
              <a:rPr lang="en-US" sz="2000" dirty="0"/>
              <a:t>, select, organise and present information from a variety of sources</a:t>
            </a:r>
          </a:p>
          <a:p>
            <a:pPr marL="342900" indent="-342900">
              <a:buClr>
                <a:srgbClr val="0070C0"/>
              </a:buClr>
              <a:buFont typeface="Arial" panose="020B0604020202020204" pitchFamily="34" charset="0"/>
              <a:buChar char="•"/>
            </a:pPr>
            <a:r>
              <a:rPr lang="en-US" sz="2000" dirty="0" smtClean="0"/>
              <a:t>translate </a:t>
            </a:r>
            <a:r>
              <a:rPr lang="en-US" sz="2000" dirty="0"/>
              <a:t>information from one form to another</a:t>
            </a:r>
          </a:p>
          <a:p>
            <a:pPr marL="342900" indent="-342900">
              <a:buClr>
                <a:srgbClr val="0070C0"/>
              </a:buClr>
              <a:buFont typeface="Arial" panose="020B0604020202020204" pitchFamily="34" charset="0"/>
              <a:buChar char="•"/>
            </a:pPr>
            <a:r>
              <a:rPr lang="en-US" sz="2000" dirty="0" smtClean="0"/>
              <a:t>manipulate </a:t>
            </a:r>
            <a:r>
              <a:rPr lang="en-US" sz="2000" dirty="0"/>
              <a:t>numerical and other data</a:t>
            </a:r>
          </a:p>
          <a:p>
            <a:pPr marL="342900" indent="-342900">
              <a:buClr>
                <a:srgbClr val="0070C0"/>
              </a:buClr>
              <a:buFont typeface="Arial" panose="020B0604020202020204" pitchFamily="34" charset="0"/>
              <a:buChar char="•"/>
            </a:pPr>
            <a:r>
              <a:rPr lang="en-US" sz="2000" dirty="0" smtClean="0"/>
              <a:t>use </a:t>
            </a:r>
            <a:r>
              <a:rPr lang="en-US" sz="2000" dirty="0"/>
              <a:t>information to identify patterns, report trends and draw inferences</a:t>
            </a:r>
          </a:p>
          <a:p>
            <a:pPr marL="342900" indent="-342900">
              <a:buClr>
                <a:srgbClr val="0070C0"/>
              </a:buClr>
              <a:buFont typeface="Arial" panose="020B0604020202020204" pitchFamily="34" charset="0"/>
              <a:buChar char="•"/>
            </a:pPr>
            <a:r>
              <a:rPr lang="en-US" sz="2000" dirty="0" smtClean="0"/>
              <a:t>present </a:t>
            </a:r>
            <a:r>
              <a:rPr lang="en-US" sz="2000" dirty="0"/>
              <a:t>reasoned explanations for phenomena, patterns and relationships</a:t>
            </a:r>
          </a:p>
          <a:p>
            <a:pPr marL="342900" indent="-342900">
              <a:buClr>
                <a:srgbClr val="0070C0"/>
              </a:buClr>
              <a:buFont typeface="Arial" panose="020B0604020202020204" pitchFamily="34" charset="0"/>
              <a:buChar char="•"/>
            </a:pPr>
            <a:r>
              <a:rPr lang="en-US" sz="2000" dirty="0" smtClean="0"/>
              <a:t>make </a:t>
            </a:r>
            <a:r>
              <a:rPr lang="en-US" sz="2000" dirty="0"/>
              <a:t>predictions and hypotheses</a:t>
            </a:r>
          </a:p>
          <a:p>
            <a:pPr marL="342900" indent="-342900">
              <a:buClr>
                <a:srgbClr val="0070C0"/>
              </a:buClr>
              <a:buFont typeface="Arial" panose="020B0604020202020204" pitchFamily="34" charset="0"/>
              <a:buChar char="•"/>
            </a:pPr>
            <a:r>
              <a:rPr lang="en-US" sz="2000" dirty="0" smtClean="0"/>
              <a:t>solve </a:t>
            </a:r>
            <a:r>
              <a:rPr lang="en-US" sz="2000" dirty="0"/>
              <a:t>problems, including some of a quantitative nature.</a:t>
            </a:r>
          </a:p>
          <a:p>
            <a:pPr>
              <a:buClr>
                <a:srgbClr val="0070C0"/>
              </a:buClr>
            </a:pPr>
            <a:r>
              <a:rPr lang="en-US" sz="2000" dirty="0"/>
              <a:t>Questions testing these skills may be based on information that is unfamiliar to candidates, requiring them to </a:t>
            </a:r>
            <a:r>
              <a:rPr lang="en-US" sz="2000" dirty="0" smtClean="0"/>
              <a:t>apply the </a:t>
            </a:r>
            <a:r>
              <a:rPr lang="en-US" sz="2000" dirty="0"/>
              <a:t>principles and concepts from the syllabus to a new situation, in a logical, deductive way.</a:t>
            </a:r>
          </a:p>
          <a:p>
            <a:pPr>
              <a:buClr>
                <a:srgbClr val="0070C0"/>
              </a:buClr>
            </a:pPr>
            <a:r>
              <a:rPr lang="en-US" sz="2000" dirty="0"/>
              <a:t>Questions testing these skills will often begin with one of the following words: predict, suggest, calculate </a:t>
            </a:r>
            <a:r>
              <a:rPr lang="en-US" sz="2000" dirty="0" smtClean="0"/>
              <a:t>or determine </a:t>
            </a:r>
            <a:r>
              <a:rPr lang="en-US" sz="2000" dirty="0"/>
              <a:t>(see the Glossary of terms used in science papers).</a:t>
            </a:r>
          </a:p>
        </p:txBody>
      </p:sp>
    </p:spTree>
    <p:extLst>
      <p:ext uri="{BB962C8B-B14F-4D97-AF65-F5344CB8AC3E}">
        <p14:creationId xmlns:p14="http://schemas.microsoft.com/office/powerpoint/2010/main" val="698525701"/>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3"/>
          <p:cNvSpPr/>
          <p:nvPr/>
        </p:nvSpPr>
        <p:spPr>
          <a:xfrm>
            <a:off x="179512" y="1131713"/>
            <a:ext cx="8712968" cy="5632311"/>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361950" indent="-361950">
              <a:buClr>
                <a:srgbClr val="C00000"/>
              </a:buClr>
              <a:buFont typeface="+mj-lt"/>
              <a:buAutoNum type="alphaLcPeriod" startAt="4"/>
              <a:tabLst>
                <a:tab pos="809625" algn="l"/>
                <a:tab pos="1073150" algn="l"/>
                <a:tab pos="8435975" algn="r"/>
              </a:tabLst>
            </a:pPr>
            <a:r>
              <a:rPr lang="en-US" sz="2000" dirty="0"/>
              <a:t>The table shows the production of pectinase by P. </a:t>
            </a:r>
            <a:r>
              <a:rPr lang="en-US" sz="2000" dirty="0" err="1"/>
              <a:t>vidiricatum</a:t>
            </a:r>
            <a:r>
              <a:rPr lang="en-US" sz="2000" dirty="0"/>
              <a:t> when it is grown on different kinds of waste materials from food processing. Bagasse is the waste material left over from processing sugar </a:t>
            </a:r>
            <a:r>
              <a:rPr lang="en-US" sz="2000" dirty="0" smtClean="0"/>
              <a:t>cane.</a:t>
            </a:r>
            <a:br>
              <a:rPr lang="en-US" sz="2000" dirty="0" smtClean="0"/>
            </a:br>
            <a:r>
              <a:rPr lang="en-US" sz="2000" b="1" dirty="0" err="1" smtClean="0"/>
              <a:t>i</a:t>
            </a:r>
            <a:r>
              <a:rPr lang="en-US" sz="2000" dirty="0" smtClean="0"/>
              <a:t> </a:t>
            </a:r>
            <a:r>
              <a:rPr lang="en-US" sz="2000" dirty="0"/>
              <a:t>Display these data on the grid on </a:t>
            </a:r>
            <a:r>
              <a:rPr lang="en-US" sz="2000" dirty="0" smtClean="0"/>
              <a:t/>
            </a:r>
            <a:br>
              <a:rPr lang="en-US" sz="2000" dirty="0" smtClean="0"/>
            </a:br>
            <a:r>
              <a:rPr lang="en-US" sz="2000" dirty="0" smtClean="0"/>
              <a:t>the </a:t>
            </a:r>
            <a:r>
              <a:rPr lang="en-US" sz="2000" dirty="0"/>
              <a:t>next page in a way that clearly </a:t>
            </a:r>
            <a:r>
              <a:rPr lang="en-IE" sz="2000" dirty="0" smtClean="0"/>
              <a:t/>
            </a:r>
            <a:br>
              <a:rPr lang="en-IE" sz="2000" dirty="0" smtClean="0"/>
            </a:br>
            <a:r>
              <a:rPr lang="en-US" sz="2000" dirty="0" smtClean="0"/>
              <a:t>shows </a:t>
            </a:r>
            <a:r>
              <a:rPr lang="en-US" sz="2000" dirty="0"/>
              <a:t>how adding sugar cane </a:t>
            </a:r>
            <a:r>
              <a:rPr lang="en-US" sz="2000" dirty="0" smtClean="0"/>
              <a:t/>
            </a:r>
            <a:br>
              <a:rPr lang="en-US" sz="2000" dirty="0" smtClean="0"/>
            </a:br>
            <a:r>
              <a:rPr lang="en-US" sz="2000" dirty="0" smtClean="0"/>
              <a:t>bagasse </a:t>
            </a:r>
            <a:r>
              <a:rPr lang="en-US" sz="2000" dirty="0"/>
              <a:t>to the substrate affects </a:t>
            </a:r>
            <a:r>
              <a:rPr lang="en-US" sz="2000" dirty="0" smtClean="0"/>
              <a:t/>
            </a:r>
            <a:br>
              <a:rPr lang="en-US" sz="2000" dirty="0" smtClean="0"/>
            </a:br>
            <a:r>
              <a:rPr lang="en-US" sz="2000" dirty="0" smtClean="0"/>
              <a:t>the </a:t>
            </a:r>
            <a:r>
              <a:rPr lang="en-US" sz="2000" dirty="0"/>
              <a:t>production of </a:t>
            </a:r>
            <a:r>
              <a:rPr lang="en-US" sz="2000" dirty="0" smtClean="0"/>
              <a:t>pectinase.</a:t>
            </a:r>
            <a:br>
              <a:rPr lang="en-US" sz="2000" dirty="0" smtClean="0"/>
            </a:br>
            <a:r>
              <a:rPr lang="en-US" sz="2000" b="1" dirty="0" smtClean="0"/>
              <a:t>ii</a:t>
            </a:r>
            <a:r>
              <a:rPr lang="en-US" sz="2000" dirty="0" smtClean="0"/>
              <a:t> </a:t>
            </a:r>
            <a:r>
              <a:rPr lang="en-US" sz="2000" dirty="0"/>
              <a:t>Suggest how using food </a:t>
            </a:r>
            <a:r>
              <a:rPr lang="en-US" sz="2000" dirty="0" smtClean="0"/>
              <a:t/>
            </a:r>
            <a:br>
              <a:rPr lang="en-US" sz="2000" dirty="0" smtClean="0"/>
            </a:br>
            <a:r>
              <a:rPr lang="en-US" sz="2000" dirty="0" smtClean="0"/>
              <a:t>processing </a:t>
            </a:r>
            <a:r>
              <a:rPr lang="en-US" sz="2000" dirty="0"/>
              <a:t>waste materials as </a:t>
            </a:r>
            <a:r>
              <a:rPr lang="en-US" sz="2000" dirty="0" smtClean="0"/>
              <a:t/>
            </a:r>
            <a:br>
              <a:rPr lang="en-US" sz="2000" dirty="0" smtClean="0"/>
            </a:br>
            <a:r>
              <a:rPr lang="en-US" sz="2000" dirty="0" smtClean="0"/>
              <a:t>substrates </a:t>
            </a:r>
            <a:r>
              <a:rPr lang="en-US" sz="2000" dirty="0"/>
              <a:t>for the production of </a:t>
            </a:r>
            <a:r>
              <a:rPr lang="en-US" sz="2000" dirty="0" smtClean="0"/>
              <a:t/>
            </a:r>
            <a:br>
              <a:rPr lang="en-US" sz="2000" dirty="0" smtClean="0"/>
            </a:br>
            <a:r>
              <a:rPr lang="en-US" sz="2000" dirty="0" smtClean="0"/>
              <a:t>pectinase </a:t>
            </a:r>
            <a:r>
              <a:rPr lang="en-US" sz="2000" dirty="0"/>
              <a:t>could benefit the </a:t>
            </a:r>
            <a:r>
              <a:rPr lang="en-US" sz="2000" dirty="0" smtClean="0"/>
              <a:t/>
            </a:r>
            <a:br>
              <a:rPr lang="en-US" sz="2000" dirty="0" smtClean="0"/>
            </a:br>
            <a:r>
              <a:rPr lang="en-US" sz="2000" dirty="0" smtClean="0"/>
              <a:t>environment</a:t>
            </a:r>
            <a:r>
              <a:rPr lang="en-US" sz="2000" dirty="0"/>
              <a:t>.</a:t>
            </a:r>
          </a:p>
          <a:p>
            <a:pPr marL="361950" indent="-361950">
              <a:buClr>
                <a:srgbClr val="C00000"/>
              </a:buClr>
              <a:buFont typeface="+mj-lt"/>
              <a:buAutoNum type="alphaLcPeriod" startAt="4"/>
              <a:tabLst>
                <a:tab pos="809625" algn="l"/>
                <a:tab pos="1073150" algn="l"/>
                <a:tab pos="8435975" algn="r"/>
              </a:tabLst>
            </a:pPr>
            <a:r>
              <a:rPr lang="en-US" sz="2000" dirty="0" smtClean="0"/>
              <a:t>Explain </a:t>
            </a:r>
            <a:r>
              <a:rPr lang="en-US" sz="2000" dirty="0"/>
              <a:t>why pectinase is used in </a:t>
            </a:r>
            <a:r>
              <a:rPr lang="en-US" sz="2000" dirty="0" smtClean="0"/>
              <a:t/>
            </a:r>
            <a:br>
              <a:rPr lang="en-US" sz="2000" dirty="0" smtClean="0"/>
            </a:br>
            <a:r>
              <a:rPr lang="en-US" sz="2000" dirty="0" smtClean="0"/>
              <a:t>the </a:t>
            </a:r>
            <a:r>
              <a:rPr lang="en-US" sz="2000" dirty="0"/>
              <a:t>manufacture of fruit juice</a:t>
            </a:r>
            <a:r>
              <a:rPr lang="en-US" sz="2000" dirty="0" smtClean="0"/>
              <a:t>.</a:t>
            </a:r>
            <a:br>
              <a:rPr lang="en-US" sz="2000" dirty="0" smtClean="0"/>
            </a:br>
            <a:r>
              <a:rPr lang="en-US" sz="2000" dirty="0" smtClean="0"/>
              <a:t>________________________________________________________</a:t>
            </a:r>
            <a:br>
              <a:rPr lang="en-US" sz="2000" dirty="0" smtClean="0"/>
            </a:br>
            <a:r>
              <a:rPr lang="en-US" sz="2000" dirty="0" smtClean="0"/>
              <a:t>_______________________________________________________</a:t>
            </a:r>
            <a:br>
              <a:rPr lang="en-US" sz="2000" dirty="0" smtClean="0"/>
            </a:br>
            <a:r>
              <a:rPr lang="en-US" sz="2000" dirty="0" smtClean="0"/>
              <a:t>______________________________________________________</a:t>
            </a:r>
            <a:endParaRPr lang="en-US" sz="2000" dirty="0"/>
          </a:p>
        </p:txBody>
      </p:sp>
      <p:sp>
        <p:nvSpPr>
          <p:cNvPr id="5" name="Round Same Side Corner Rectangle 4">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132</a:t>
            </a:r>
            <a:endParaRPr lang="en-GB" sz="96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2694721856"/>
              </p:ext>
            </p:extLst>
          </p:nvPr>
        </p:nvGraphicFramePr>
        <p:xfrm>
          <a:off x="4716016" y="2132424"/>
          <a:ext cx="4032448" cy="3672840"/>
        </p:xfrm>
        <a:graphic>
          <a:graphicData uri="http://schemas.openxmlformats.org/drawingml/2006/table">
            <a:tbl>
              <a:tblPr firstRow="1" bandRow="1">
                <a:tableStyleId>{5C22544A-7EE6-4342-B048-85BDC9FD1C3A}</a:tableStyleId>
              </a:tblPr>
              <a:tblGrid>
                <a:gridCol w="2016224"/>
                <a:gridCol w="2016224"/>
              </a:tblGrid>
              <a:tr h="370840">
                <a:tc>
                  <a:txBody>
                    <a:bodyPr/>
                    <a:lstStyle/>
                    <a:p>
                      <a:r>
                        <a:rPr lang="en-GB" sz="1600" dirty="0" smtClean="0">
                          <a:latin typeface="Arial" panose="020B0604020202020204" pitchFamily="34" charset="0"/>
                          <a:cs typeface="Arial" panose="020B0604020202020204" pitchFamily="34" charset="0"/>
                        </a:rPr>
                        <a:t>Substrate</a:t>
                      </a:r>
                      <a:endParaRPr lang="en-GB" sz="1600" dirty="0">
                        <a:latin typeface="Arial" panose="020B0604020202020204" pitchFamily="34" charset="0"/>
                        <a:cs typeface="Arial" panose="020B0604020202020204" pitchFamily="34" charset="0"/>
                      </a:endParaRPr>
                    </a:p>
                  </a:txBody>
                  <a:tcPr/>
                </a:tc>
                <a:tc>
                  <a:txBody>
                    <a:bodyPr/>
                    <a:lstStyle/>
                    <a:p>
                      <a:r>
                        <a:rPr lang="en-US" sz="1600" dirty="0" smtClean="0">
                          <a:latin typeface="Arial" panose="020B0604020202020204" pitchFamily="34" charset="0"/>
                          <a:cs typeface="Arial" panose="020B0604020202020204" pitchFamily="34" charset="0"/>
                        </a:rPr>
                        <a:t>Production of pectinase /arbitrary units</a:t>
                      </a:r>
                      <a:endParaRPr lang="en-GB" sz="1600" dirty="0">
                        <a:latin typeface="Arial" panose="020B0604020202020204" pitchFamily="34" charset="0"/>
                        <a:cs typeface="Arial" panose="020B0604020202020204" pitchFamily="34" charset="0"/>
                      </a:endParaRPr>
                    </a:p>
                  </a:txBody>
                  <a:tcPr/>
                </a:tc>
              </a:tr>
              <a:tr h="370840">
                <a:tc>
                  <a:txBody>
                    <a:bodyPr/>
                    <a:lstStyle/>
                    <a:p>
                      <a:r>
                        <a:rPr lang="en-GB" sz="1600" dirty="0" smtClean="0">
                          <a:latin typeface="Arial" panose="020B0604020202020204" pitchFamily="34" charset="0"/>
                          <a:cs typeface="Arial" panose="020B0604020202020204" pitchFamily="34" charset="0"/>
                        </a:rPr>
                        <a:t>wheat bran</a:t>
                      </a:r>
                      <a:endParaRPr lang="en-GB" sz="1600" dirty="0">
                        <a:latin typeface="Arial" panose="020B0604020202020204" pitchFamily="34" charset="0"/>
                        <a:cs typeface="Arial" panose="020B0604020202020204" pitchFamily="34" charset="0"/>
                      </a:endParaRPr>
                    </a:p>
                  </a:txBody>
                  <a:tcPr/>
                </a:tc>
                <a:tc>
                  <a:txBody>
                    <a:bodyPr/>
                    <a:lstStyle/>
                    <a:p>
                      <a:pPr algn="ctr"/>
                      <a:r>
                        <a:rPr lang="en-IE" sz="1600" dirty="0" smtClean="0">
                          <a:latin typeface="Arial" panose="020B0604020202020204" pitchFamily="34" charset="0"/>
                          <a:cs typeface="Arial" panose="020B0604020202020204" pitchFamily="34" charset="0"/>
                        </a:rPr>
                        <a:t>1200</a:t>
                      </a:r>
                      <a:endParaRPr lang="en-GB" sz="1600" dirty="0">
                        <a:latin typeface="Arial" panose="020B0604020202020204" pitchFamily="34" charset="0"/>
                        <a:cs typeface="Arial" panose="020B0604020202020204" pitchFamily="34" charset="0"/>
                      </a:endParaRPr>
                    </a:p>
                  </a:txBody>
                  <a:tcPr/>
                </a:tc>
              </a:tr>
              <a:tr h="370840">
                <a:tc>
                  <a:txBody>
                    <a:bodyPr/>
                    <a:lstStyle/>
                    <a:p>
                      <a:r>
                        <a:rPr lang="en-GB" sz="1600" dirty="0" smtClean="0">
                          <a:latin typeface="Arial" panose="020B0604020202020204" pitchFamily="34" charset="0"/>
                          <a:cs typeface="Arial" panose="020B0604020202020204" pitchFamily="34" charset="0"/>
                        </a:rPr>
                        <a:t>mango peel</a:t>
                      </a:r>
                      <a:endParaRPr lang="en-GB" sz="1600" dirty="0">
                        <a:latin typeface="Arial" panose="020B0604020202020204" pitchFamily="34" charset="0"/>
                        <a:cs typeface="Arial" panose="020B0604020202020204" pitchFamily="34" charset="0"/>
                      </a:endParaRPr>
                    </a:p>
                  </a:txBody>
                  <a:tcPr/>
                </a:tc>
                <a:tc>
                  <a:txBody>
                    <a:bodyPr/>
                    <a:lstStyle/>
                    <a:p>
                      <a:pPr algn="ctr"/>
                      <a:r>
                        <a:rPr lang="en-IE" sz="1600" dirty="0" smtClean="0">
                          <a:latin typeface="Arial" panose="020B0604020202020204" pitchFamily="34" charset="0"/>
                          <a:cs typeface="Arial" panose="020B0604020202020204" pitchFamily="34" charset="0"/>
                        </a:rPr>
                        <a:t>450</a:t>
                      </a:r>
                      <a:endParaRPr lang="en-GB" sz="1600" dirty="0">
                        <a:latin typeface="Arial" panose="020B0604020202020204" pitchFamily="34" charset="0"/>
                        <a:cs typeface="Arial" panose="020B0604020202020204" pitchFamily="34" charset="0"/>
                      </a:endParaRPr>
                    </a:p>
                  </a:txBody>
                  <a:tcPr/>
                </a:tc>
              </a:tr>
              <a:tr h="370840">
                <a:tc>
                  <a:txBody>
                    <a:bodyPr/>
                    <a:lstStyle/>
                    <a:p>
                      <a:r>
                        <a:rPr lang="en-GB" sz="1600" dirty="0" smtClean="0">
                          <a:latin typeface="Arial" panose="020B0604020202020204" pitchFamily="34" charset="0"/>
                          <a:cs typeface="Arial" panose="020B0604020202020204" pitchFamily="34" charset="0"/>
                        </a:rPr>
                        <a:t>banana peel</a:t>
                      </a:r>
                      <a:endParaRPr lang="en-GB" sz="1600" dirty="0">
                        <a:latin typeface="Arial" panose="020B0604020202020204" pitchFamily="34" charset="0"/>
                        <a:cs typeface="Arial" panose="020B0604020202020204" pitchFamily="34" charset="0"/>
                      </a:endParaRPr>
                    </a:p>
                  </a:txBody>
                  <a:tcPr/>
                </a:tc>
                <a:tc>
                  <a:txBody>
                    <a:bodyPr/>
                    <a:lstStyle/>
                    <a:p>
                      <a:pPr algn="ctr"/>
                      <a:r>
                        <a:rPr lang="en-IE" sz="1600" dirty="0" smtClean="0">
                          <a:latin typeface="Arial" panose="020B0604020202020204" pitchFamily="34" charset="0"/>
                          <a:cs typeface="Arial" panose="020B0604020202020204" pitchFamily="34" charset="0"/>
                        </a:rPr>
                        <a:t>7.5</a:t>
                      </a:r>
                      <a:endParaRPr lang="en-GB" sz="1600" dirty="0">
                        <a:latin typeface="Arial" panose="020B0604020202020204" pitchFamily="34" charset="0"/>
                        <a:cs typeface="Arial" panose="020B0604020202020204" pitchFamily="34" charset="0"/>
                      </a:endParaRPr>
                    </a:p>
                  </a:txBody>
                  <a:tcPr/>
                </a:tc>
              </a:tr>
              <a:tr h="370840">
                <a:tc>
                  <a:txBody>
                    <a:bodyPr/>
                    <a:lstStyle/>
                    <a:p>
                      <a:r>
                        <a:rPr lang="en-GB" sz="1600" dirty="0" smtClean="0">
                          <a:latin typeface="Arial" panose="020B0604020202020204" pitchFamily="34" charset="0"/>
                          <a:cs typeface="Arial" panose="020B0604020202020204" pitchFamily="34" charset="0"/>
                        </a:rPr>
                        <a:t>wheat bran + sugar cane bagasse</a:t>
                      </a:r>
                      <a:endParaRPr lang="en-GB" sz="1600" dirty="0">
                        <a:latin typeface="Arial" panose="020B0604020202020204" pitchFamily="34" charset="0"/>
                        <a:cs typeface="Arial" panose="020B0604020202020204" pitchFamily="34" charset="0"/>
                      </a:endParaRPr>
                    </a:p>
                  </a:txBody>
                  <a:tcPr/>
                </a:tc>
                <a:tc>
                  <a:txBody>
                    <a:bodyPr/>
                    <a:lstStyle/>
                    <a:p>
                      <a:pPr algn="ctr"/>
                      <a:r>
                        <a:rPr lang="en-IE" sz="1600" dirty="0" smtClean="0">
                          <a:latin typeface="Arial" panose="020B0604020202020204" pitchFamily="34" charset="0"/>
                          <a:cs typeface="Arial" panose="020B0604020202020204" pitchFamily="34" charset="0"/>
                        </a:rPr>
                        <a:t>1500</a:t>
                      </a:r>
                      <a:endParaRPr lang="en-GB" sz="1600" dirty="0">
                        <a:latin typeface="Arial" panose="020B0604020202020204" pitchFamily="34" charset="0"/>
                        <a:cs typeface="Arial" panose="020B0604020202020204" pitchFamily="34" charset="0"/>
                      </a:endParaRPr>
                    </a:p>
                  </a:txBody>
                  <a:tcPr/>
                </a:tc>
              </a:tr>
              <a:tr h="370840">
                <a:tc>
                  <a:txBody>
                    <a:bodyPr/>
                    <a:lstStyle/>
                    <a:p>
                      <a:r>
                        <a:rPr lang="it-IT" sz="1600" dirty="0" smtClean="0">
                          <a:latin typeface="Arial" panose="020B0604020202020204" pitchFamily="34" charset="0"/>
                          <a:cs typeface="Arial" panose="020B0604020202020204" pitchFamily="34" charset="0"/>
                        </a:rPr>
                        <a:t>mango peel + sugar cane bagasse</a:t>
                      </a:r>
                      <a:endParaRPr lang="en-GB" sz="1600" dirty="0">
                        <a:latin typeface="Arial" panose="020B0604020202020204" pitchFamily="34" charset="0"/>
                        <a:cs typeface="Arial" panose="020B0604020202020204" pitchFamily="34" charset="0"/>
                      </a:endParaRPr>
                    </a:p>
                  </a:txBody>
                  <a:tcPr/>
                </a:tc>
                <a:tc>
                  <a:txBody>
                    <a:bodyPr/>
                    <a:lstStyle/>
                    <a:p>
                      <a:pPr algn="ctr"/>
                      <a:r>
                        <a:rPr lang="en-IE" sz="1600" dirty="0" smtClean="0">
                          <a:latin typeface="Arial" panose="020B0604020202020204" pitchFamily="34" charset="0"/>
                          <a:cs typeface="Arial" panose="020B0604020202020204" pitchFamily="34" charset="0"/>
                        </a:rPr>
                        <a:t>1500</a:t>
                      </a:r>
                      <a:endParaRPr lang="en-GB" sz="1600" dirty="0">
                        <a:latin typeface="Arial" panose="020B0604020202020204" pitchFamily="34" charset="0"/>
                        <a:cs typeface="Arial" panose="020B0604020202020204" pitchFamily="34" charset="0"/>
                      </a:endParaRPr>
                    </a:p>
                  </a:txBody>
                  <a:tcPr/>
                </a:tc>
              </a:tr>
              <a:tr h="370840">
                <a:tc>
                  <a:txBody>
                    <a:bodyPr/>
                    <a:lstStyle/>
                    <a:p>
                      <a:r>
                        <a:rPr lang="en-GB" sz="1600" dirty="0" smtClean="0">
                          <a:latin typeface="Arial" panose="020B0604020202020204" pitchFamily="34" charset="0"/>
                          <a:cs typeface="Arial" panose="020B0604020202020204" pitchFamily="34" charset="0"/>
                        </a:rPr>
                        <a:t>banana peel + sugar cane bagasse</a:t>
                      </a:r>
                      <a:endParaRPr lang="en-GB" sz="1600" dirty="0">
                        <a:latin typeface="Arial" panose="020B0604020202020204" pitchFamily="34" charset="0"/>
                        <a:cs typeface="Arial" panose="020B0604020202020204" pitchFamily="34" charset="0"/>
                      </a:endParaRPr>
                    </a:p>
                  </a:txBody>
                  <a:tcPr/>
                </a:tc>
                <a:tc>
                  <a:txBody>
                    <a:bodyPr/>
                    <a:lstStyle/>
                    <a:p>
                      <a:pPr algn="ctr"/>
                      <a:r>
                        <a:rPr lang="en-IE" sz="1600" dirty="0" smtClean="0">
                          <a:latin typeface="Arial" panose="020B0604020202020204" pitchFamily="34" charset="0"/>
                          <a:cs typeface="Arial" panose="020B0604020202020204" pitchFamily="34" charset="0"/>
                        </a:rPr>
                        <a:t>1000</a:t>
                      </a:r>
                      <a:endParaRPr lang="en-GB" sz="1600" dirty="0">
                        <a:latin typeface="Arial" panose="020B0604020202020204" pitchFamily="34" charset="0"/>
                        <a:cs typeface="Arial" panose="020B0604020202020204" pitchFamily="34" charset="0"/>
                      </a:endParaRPr>
                    </a:p>
                  </a:txBody>
                  <a:tcPr/>
                </a:tc>
              </a:tr>
            </a:tbl>
          </a:graphicData>
        </a:graphic>
      </p:graphicFrame>
      <p:sp>
        <p:nvSpPr>
          <p:cNvPr id="8" name="Title 1"/>
          <p:cNvSpPr>
            <a:spLocks noGrp="1"/>
          </p:cNvSpPr>
          <p:nvPr>
            <p:ph type="title"/>
          </p:nvPr>
        </p:nvSpPr>
        <p:spPr>
          <a:xfrm>
            <a:off x="35496" y="44624"/>
            <a:ext cx="7704856" cy="625434"/>
          </a:xfrm>
        </p:spPr>
        <p:txBody>
          <a:bodyPr>
            <a:noAutofit/>
          </a:bodyPr>
          <a:lstStyle/>
          <a:p>
            <a:r>
              <a:rPr lang="en-IE" sz="3600" dirty="0" smtClean="0"/>
              <a:t>21.1 – Pectinase - Workbook Questions</a:t>
            </a:r>
            <a:endParaRPr lang="en-GB" sz="3600" b="1" dirty="0" smtClean="0"/>
          </a:p>
        </p:txBody>
      </p:sp>
    </p:spTree>
    <p:extLst>
      <p:ext uri="{BB962C8B-B14F-4D97-AF65-F5344CB8AC3E}">
        <p14:creationId xmlns:p14="http://schemas.microsoft.com/office/powerpoint/2010/main" val="1441939059"/>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3"/>
          <p:cNvSpPr/>
          <p:nvPr/>
        </p:nvSpPr>
        <p:spPr>
          <a:xfrm>
            <a:off x="179512" y="1131713"/>
            <a:ext cx="8712968" cy="5539978"/>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C00000"/>
              </a:buClr>
              <a:tabLst>
                <a:tab pos="809625" algn="l"/>
                <a:tab pos="1073150" algn="l"/>
                <a:tab pos="8435975" algn="r"/>
              </a:tabLst>
            </a:pP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1400" dirty="0" smtClean="0"/>
              <a:t/>
            </a:r>
            <a:br>
              <a:rPr lang="en-US" sz="1400" dirty="0" smtClean="0"/>
            </a:br>
            <a:endParaRPr lang="en-US" sz="2000" dirty="0"/>
          </a:p>
        </p:txBody>
      </p:sp>
      <p:sp>
        <p:nvSpPr>
          <p:cNvPr id="5" name="Round Same Side Corner Rectangle 4">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132</a:t>
            </a:r>
            <a:endParaRPr lang="en-GB" sz="960" b="1" dirty="0">
              <a:latin typeface="Arial" panose="020B0604020202020204" pitchFamily="34" charset="0"/>
              <a:cs typeface="Arial" panose="020B0604020202020204" pitchFamily="34" charset="0"/>
            </a:endParaRPr>
          </a:p>
        </p:txBody>
      </p:sp>
      <p:pic>
        <p:nvPicPr>
          <p:cNvPr id="8" name="Picture 4" descr="Image result for mathematics graph grid"/>
          <p:cNvPicPr>
            <a:picLocks noChangeAspect="1" noChangeArrowheads="1"/>
          </p:cNvPicPr>
          <p:nvPr/>
        </p:nvPicPr>
        <p:blipFill rotWithShape="1">
          <a:blip r:embed="rId3">
            <a:extLst>
              <a:ext uri="{28A0092B-C50C-407E-A947-70E740481C1C}">
                <a14:useLocalDpi xmlns:a14="http://schemas.microsoft.com/office/drawing/2010/main" val="0"/>
              </a:ext>
            </a:extLst>
          </a:blip>
          <a:srcRect l="1706" t="3516" r="614" b="2746"/>
          <a:stretch/>
        </p:blipFill>
        <p:spPr bwMode="auto">
          <a:xfrm rot="5400000">
            <a:off x="1552606" y="111689"/>
            <a:ext cx="5462722" cy="7632849"/>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p:cNvSpPr>
            <a:spLocks noGrp="1"/>
          </p:cNvSpPr>
          <p:nvPr>
            <p:ph type="title"/>
          </p:nvPr>
        </p:nvSpPr>
        <p:spPr>
          <a:xfrm>
            <a:off x="35496" y="44624"/>
            <a:ext cx="7704856" cy="625434"/>
          </a:xfrm>
        </p:spPr>
        <p:txBody>
          <a:bodyPr>
            <a:noAutofit/>
          </a:bodyPr>
          <a:lstStyle/>
          <a:p>
            <a:r>
              <a:rPr lang="en-IE" sz="3600" dirty="0" smtClean="0"/>
              <a:t>21.1 – Pectinase - Workbook Questions</a:t>
            </a:r>
            <a:endParaRPr lang="en-GB" sz="3600" b="1" dirty="0" smtClean="0"/>
          </a:p>
        </p:txBody>
      </p:sp>
    </p:spTree>
    <p:extLst>
      <p:ext uri="{BB962C8B-B14F-4D97-AF65-F5344CB8AC3E}">
        <p14:creationId xmlns:p14="http://schemas.microsoft.com/office/powerpoint/2010/main" val="1670056888"/>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3"/>
          <p:cNvSpPr/>
          <p:nvPr/>
        </p:nvSpPr>
        <p:spPr>
          <a:xfrm>
            <a:off x="179512" y="1131712"/>
            <a:ext cx="8712968" cy="54720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361950" indent="-361950">
              <a:buClr>
                <a:srgbClr val="C00000"/>
              </a:buClr>
              <a:buFont typeface="+mj-lt"/>
              <a:buAutoNum type="alphaLcPeriod" startAt="4"/>
              <a:tabLst>
                <a:tab pos="809625" algn="l"/>
                <a:tab pos="1073150" algn="l"/>
                <a:tab pos="8435975" algn="r"/>
              </a:tabLst>
            </a:pPr>
            <a:endParaRPr lang="en-US" sz="2000" dirty="0" smtClean="0"/>
          </a:p>
          <a:p>
            <a:pPr marL="361950" indent="-361950">
              <a:buClr>
                <a:srgbClr val="C00000"/>
              </a:buClr>
              <a:buFont typeface="+mj-lt"/>
              <a:buAutoNum type="alphaLcPeriod" startAt="4"/>
              <a:tabLst>
                <a:tab pos="809625" algn="l"/>
                <a:tab pos="1073150" algn="l"/>
                <a:tab pos="8435975" algn="r"/>
              </a:tabLst>
            </a:pPr>
            <a:endParaRPr lang="en-US" sz="2000" dirty="0"/>
          </a:p>
          <a:p>
            <a:pPr marL="361950" indent="-361950">
              <a:buClr>
                <a:srgbClr val="C00000"/>
              </a:buClr>
              <a:buFont typeface="+mj-lt"/>
              <a:buAutoNum type="alphaLcPeriod" startAt="4"/>
              <a:tabLst>
                <a:tab pos="809625" algn="l"/>
                <a:tab pos="1073150" algn="l"/>
                <a:tab pos="8435975" algn="r"/>
              </a:tabLst>
            </a:pPr>
            <a:endParaRPr lang="en-US" sz="2000" dirty="0" smtClean="0"/>
          </a:p>
          <a:p>
            <a:pPr marL="361950" indent="-361950">
              <a:buClr>
                <a:srgbClr val="C00000"/>
              </a:buClr>
              <a:buFont typeface="+mj-lt"/>
              <a:buAutoNum type="alphaLcPeriod" startAt="4"/>
              <a:tabLst>
                <a:tab pos="809625" algn="l"/>
                <a:tab pos="1073150" algn="l"/>
                <a:tab pos="8435975" algn="r"/>
              </a:tabLst>
            </a:pPr>
            <a:endParaRPr lang="en-US" sz="2000" dirty="0"/>
          </a:p>
          <a:p>
            <a:pPr marL="361950" indent="-361950">
              <a:buClr>
                <a:srgbClr val="C00000"/>
              </a:buClr>
              <a:buFont typeface="+mj-lt"/>
              <a:buAutoNum type="alphaLcPeriod" startAt="4"/>
              <a:tabLst>
                <a:tab pos="809625" algn="l"/>
                <a:tab pos="1073150" algn="l"/>
                <a:tab pos="8435975" algn="r"/>
              </a:tabLst>
            </a:pPr>
            <a:endParaRPr lang="en-US" sz="1100" dirty="0" smtClean="0"/>
          </a:p>
          <a:p>
            <a:pPr marL="449263" indent="-449263">
              <a:buClr>
                <a:srgbClr val="C00000"/>
              </a:buClr>
              <a:buSzPct val="80000"/>
              <a:buFont typeface="Arial" panose="020B0604020202020204" pitchFamily="34" charset="0"/>
              <a:buChar char="►"/>
              <a:tabLst>
                <a:tab pos="809625" algn="l"/>
                <a:tab pos="1073150" algn="l"/>
                <a:tab pos="8435975" algn="r"/>
              </a:tabLst>
            </a:pPr>
            <a:r>
              <a:rPr lang="en-US" sz="2100" dirty="0" smtClean="0"/>
              <a:t>Yoghurt is an important food in Pakistan. Yoghurt is made by adding particular types of bacteria to milk. The bacteria change sugars in the milk to lactic acid.</a:t>
            </a:r>
          </a:p>
          <a:p>
            <a:pPr marL="449263" indent="-449263">
              <a:buClr>
                <a:srgbClr val="C00000"/>
              </a:buClr>
              <a:buSzPct val="80000"/>
              <a:buFont typeface="Arial" panose="020B0604020202020204" pitchFamily="34" charset="0"/>
              <a:buChar char="►"/>
              <a:tabLst>
                <a:tab pos="809625" algn="l"/>
                <a:tab pos="1073150" algn="l"/>
                <a:tab pos="8435975" algn="r"/>
              </a:tabLst>
            </a:pPr>
            <a:r>
              <a:rPr lang="en-US" sz="2100" dirty="0" smtClean="0"/>
              <a:t>Until recently, most yoghurt was made and consumed fairly locally. Now, yoghurt is being made commercially on a larger scale, which means it has to be transported over longer distances and kept for a longer time before it is eaten. The yoghurt makers therefore add stabilisers to the yoghurt. Stabilisers help to stop the yoghurt separating out into curds (semi-solid material) and whey (a thin liquid).</a:t>
            </a:r>
          </a:p>
          <a:p>
            <a:pPr marL="449263" indent="-449263">
              <a:buClr>
                <a:srgbClr val="C00000"/>
              </a:buClr>
              <a:buSzPct val="80000"/>
              <a:buFont typeface="Arial" panose="020B0604020202020204" pitchFamily="34" charset="0"/>
              <a:buChar char="►"/>
              <a:tabLst>
                <a:tab pos="809625" algn="l"/>
                <a:tab pos="1073150" algn="l"/>
                <a:tab pos="8435975" algn="r"/>
              </a:tabLst>
            </a:pPr>
            <a:r>
              <a:rPr lang="en-US" sz="2100" dirty="0" smtClean="0"/>
              <a:t>The effects of three different stabilisers on yoghurt made from buffalo milk were compared. The tables show some of the results.</a:t>
            </a:r>
            <a:endParaRPr lang="en-US" sz="2100" dirty="0"/>
          </a:p>
        </p:txBody>
      </p:sp>
      <p:sp>
        <p:nvSpPr>
          <p:cNvPr id="5" name="Round Same Side Corner Rectangle 4">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132</a:t>
            </a:r>
            <a:endParaRPr lang="en-GB" sz="960" b="1" dirty="0">
              <a:latin typeface="Arial" panose="020B0604020202020204" pitchFamily="34" charset="0"/>
              <a:cs typeface="Arial" panose="020B0604020202020204" pitchFamily="34" charset="0"/>
            </a:endParaRPr>
          </a:p>
        </p:txBody>
      </p:sp>
      <p:sp>
        <p:nvSpPr>
          <p:cNvPr id="8" name="Title 1"/>
          <p:cNvSpPr>
            <a:spLocks noGrp="1"/>
          </p:cNvSpPr>
          <p:nvPr>
            <p:ph type="title"/>
          </p:nvPr>
        </p:nvSpPr>
        <p:spPr>
          <a:xfrm>
            <a:off x="35496" y="44624"/>
            <a:ext cx="7704856" cy="625434"/>
          </a:xfrm>
        </p:spPr>
        <p:txBody>
          <a:bodyPr>
            <a:noAutofit/>
          </a:bodyPr>
          <a:lstStyle/>
          <a:p>
            <a:r>
              <a:rPr lang="en-IE" sz="3800" dirty="0" smtClean="0"/>
              <a:t>21.2 – Yoghurt - Workbook Questions</a:t>
            </a:r>
            <a:endParaRPr lang="en-GB" sz="3800" b="1" dirty="0" smtClean="0"/>
          </a:p>
        </p:txBody>
      </p:sp>
      <p:sp>
        <p:nvSpPr>
          <p:cNvPr id="9" name="Rectangle 8"/>
          <p:cNvSpPr/>
          <p:nvPr/>
        </p:nvSpPr>
        <p:spPr>
          <a:xfrm>
            <a:off x="178145" y="1131713"/>
            <a:ext cx="8712968" cy="1323439"/>
          </a:xfrm>
          <a:prstGeom prst="rect">
            <a:avLst/>
          </a:prstGeom>
          <a:solidFill>
            <a:schemeClr val="tx2">
              <a:lumMod val="40000"/>
              <a:lumOff val="60000"/>
            </a:schemeClr>
          </a:solidFill>
          <a:ln w="57150">
            <a:solidFill>
              <a:srgbClr val="002060"/>
            </a:solidFill>
          </a:ln>
        </p:spPr>
        <p:txBody>
          <a:bodyPr wrap="square">
            <a:spAutoFit/>
          </a:bodyPr>
          <a:lstStyle/>
          <a:p>
            <a:pPr marL="342900" indent="-342900">
              <a:buClr>
                <a:srgbClr val="C00000"/>
              </a:buClr>
              <a:buSzPct val="80000"/>
              <a:buFont typeface="Arial" panose="020B0604020202020204" pitchFamily="34" charset="0"/>
              <a:buChar char="►"/>
              <a:tabLst>
                <a:tab pos="2420938" algn="l"/>
              </a:tabLst>
            </a:pPr>
            <a:r>
              <a:rPr lang="en-US" sz="2000" dirty="0">
                <a:latin typeface="Arial" panose="020B0604020202020204" pitchFamily="34" charset="0"/>
                <a:cs typeface="Arial" panose="020B0604020202020204" pitchFamily="34" charset="0"/>
              </a:rPr>
              <a:t>Don’t worry - you are not supposed to know how to make yoghurt.</a:t>
            </a:r>
          </a:p>
          <a:p>
            <a:pPr marL="342900" indent="-342900">
              <a:buClr>
                <a:srgbClr val="C00000"/>
              </a:buClr>
              <a:buSzPct val="80000"/>
              <a:buFont typeface="Arial" panose="020B0604020202020204" pitchFamily="34" charset="0"/>
              <a:buChar char="►"/>
              <a:tabLst>
                <a:tab pos="2420938" algn="l"/>
              </a:tabLst>
            </a:pPr>
            <a:r>
              <a:rPr lang="en-US" sz="2000" dirty="0">
                <a:latin typeface="Arial" panose="020B0604020202020204" pitchFamily="34" charset="0"/>
                <a:cs typeface="Arial" panose="020B0604020202020204" pitchFamily="34" charset="0"/>
              </a:rPr>
              <a:t>This is an exercise in using your skills in understanding quite complex data, analysing the data, drawing conclusions from them and relating them to a real-life situation (A02).</a:t>
            </a:r>
          </a:p>
        </p:txBody>
      </p:sp>
    </p:spTree>
    <p:extLst>
      <p:ext uri="{BB962C8B-B14F-4D97-AF65-F5344CB8AC3E}">
        <p14:creationId xmlns:p14="http://schemas.microsoft.com/office/powerpoint/2010/main" val="4216202209"/>
      </p:ext>
    </p:extLst>
  </p:cSld>
  <p:clrMapOvr>
    <a:masterClrMapping/>
  </p:clrMapOvr>
  <p:transition advClick="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3"/>
          <p:cNvSpPr/>
          <p:nvPr/>
        </p:nvSpPr>
        <p:spPr>
          <a:xfrm>
            <a:off x="179512" y="1131712"/>
            <a:ext cx="8712968" cy="55092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C00000"/>
              </a:buClr>
              <a:tabLst>
                <a:tab pos="809625" algn="l"/>
                <a:tab pos="1073150" algn="l"/>
                <a:tab pos="8435975" algn="r"/>
              </a:tabLst>
            </a:pPr>
            <a:r>
              <a:rPr lang="en-US" sz="2400" b="1" dirty="0"/>
              <a:t>Table 1 Effect on pH</a:t>
            </a:r>
          </a:p>
          <a:p>
            <a:pPr>
              <a:buClr>
                <a:srgbClr val="C00000"/>
              </a:buClr>
              <a:tabLst>
                <a:tab pos="809625" algn="l"/>
                <a:tab pos="1073150" algn="l"/>
                <a:tab pos="8435975" algn="r"/>
              </a:tabLst>
            </a:pPr>
            <a:r>
              <a:rPr lang="en-US" sz="2400" dirty="0"/>
              <a:t>The numbers in the table are </a:t>
            </a:r>
            <a:r>
              <a:rPr lang="en-US" sz="2400" dirty="0" smtClean="0"/>
              <a:t/>
            </a:r>
            <a:br>
              <a:rPr lang="en-US" sz="2400" dirty="0" smtClean="0"/>
            </a:br>
            <a:r>
              <a:rPr lang="en-US" sz="2400" dirty="0" smtClean="0"/>
              <a:t>the pH </a:t>
            </a:r>
            <a:r>
              <a:rPr lang="en-US" sz="2400" dirty="0"/>
              <a:t>of the yoghurt.</a:t>
            </a:r>
            <a:br>
              <a:rPr lang="en-US" sz="2400" dirty="0"/>
            </a:br>
            <a:r>
              <a:rPr lang="en-US" sz="2400" dirty="0"/>
              <a:t/>
            </a:r>
            <a:br>
              <a:rPr lang="en-US" sz="2400" dirty="0"/>
            </a:br>
            <a:r>
              <a:rPr lang="en-US" sz="2400" dirty="0"/>
              <a:t/>
            </a:r>
            <a:br>
              <a:rPr lang="en-US" sz="2400" dirty="0"/>
            </a:br>
            <a:r>
              <a:rPr lang="en-US" sz="2400" dirty="0"/>
              <a:t/>
            </a:r>
            <a:br>
              <a:rPr lang="en-US" sz="2400" dirty="0"/>
            </a:br>
            <a:r>
              <a:rPr lang="en-US" sz="2400" dirty="0"/>
              <a:t/>
            </a:r>
            <a:br>
              <a:rPr lang="en-US" sz="2400" dirty="0"/>
            </a:br>
            <a:r>
              <a:rPr lang="en-US" sz="2400" b="1" dirty="0"/>
              <a:t>Table 2 Effect on separation</a:t>
            </a:r>
          </a:p>
          <a:p>
            <a:pPr>
              <a:buClr>
                <a:srgbClr val="C00000"/>
              </a:buClr>
              <a:tabLst>
                <a:tab pos="809625" algn="l"/>
                <a:tab pos="1073150" algn="l"/>
                <a:tab pos="8435975" algn="r"/>
              </a:tabLst>
            </a:pPr>
            <a:r>
              <a:rPr lang="en-US" sz="2400" dirty="0"/>
              <a:t>The numbers in the table are </a:t>
            </a:r>
            <a:r>
              <a:rPr lang="en-US" sz="2400" dirty="0" smtClean="0"/>
              <a:t/>
            </a:r>
            <a:br>
              <a:rPr lang="en-US" sz="2400" dirty="0" smtClean="0"/>
            </a:br>
            <a:r>
              <a:rPr lang="en-US" sz="2400" dirty="0" smtClean="0"/>
              <a:t>the degree </a:t>
            </a:r>
            <a:r>
              <a:rPr lang="en-US" sz="2400" dirty="0"/>
              <a:t>of separation of </a:t>
            </a:r>
            <a:r>
              <a:rPr lang="en-US" sz="2400" dirty="0" smtClean="0"/>
              <a:t/>
            </a:r>
            <a:br>
              <a:rPr lang="en-US" sz="2400" dirty="0" smtClean="0"/>
            </a:br>
            <a:r>
              <a:rPr lang="en-US" sz="2400" dirty="0" smtClean="0"/>
              <a:t>the </a:t>
            </a:r>
            <a:r>
              <a:rPr lang="en-US" sz="2400" dirty="0"/>
              <a:t>yoghurt. </a:t>
            </a:r>
            <a:r>
              <a:rPr lang="en-US" sz="2400" dirty="0" smtClean="0"/>
              <a:t/>
            </a:r>
            <a:br>
              <a:rPr lang="en-US" sz="2400" dirty="0" smtClean="0"/>
            </a:br>
            <a:r>
              <a:rPr lang="en-US" sz="2400" dirty="0" smtClean="0"/>
              <a:t>The </a:t>
            </a:r>
            <a:r>
              <a:rPr lang="en-US" sz="2400" dirty="0"/>
              <a:t>larger the number, the </a:t>
            </a:r>
            <a:r>
              <a:rPr lang="en-US" sz="2400" dirty="0" smtClean="0"/>
              <a:t/>
            </a:r>
            <a:br>
              <a:rPr lang="en-US" sz="2400" dirty="0" smtClean="0"/>
            </a:br>
            <a:r>
              <a:rPr lang="en-US" sz="2400" dirty="0" smtClean="0"/>
              <a:t>greater the </a:t>
            </a:r>
            <a:r>
              <a:rPr lang="en-US" sz="2400" dirty="0"/>
              <a:t>separation</a:t>
            </a:r>
            <a:r>
              <a:rPr lang="en-US" sz="2400" dirty="0" smtClean="0"/>
              <a:t>.</a:t>
            </a:r>
            <a:r>
              <a:rPr lang="en-US" sz="2000" dirty="0" smtClean="0"/>
              <a:t/>
            </a:r>
            <a:br>
              <a:rPr lang="en-US" sz="2000" dirty="0" smtClean="0"/>
            </a:br>
            <a:endParaRPr lang="en-US" sz="2000" dirty="0" smtClean="0"/>
          </a:p>
          <a:p>
            <a:pPr>
              <a:buClr>
                <a:srgbClr val="C00000"/>
              </a:buClr>
              <a:tabLst>
                <a:tab pos="809625" algn="l"/>
                <a:tab pos="1073150" algn="l"/>
                <a:tab pos="8435975" algn="r"/>
              </a:tabLst>
            </a:pPr>
            <a:endParaRPr lang="en-US" sz="2000" dirty="0" smtClean="0"/>
          </a:p>
        </p:txBody>
      </p:sp>
      <p:sp>
        <p:nvSpPr>
          <p:cNvPr id="5" name="Round Same Side Corner Rectangle 4">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134</a:t>
            </a:r>
            <a:endParaRPr lang="en-GB" sz="960" b="1" dirty="0">
              <a:latin typeface="Arial" panose="020B0604020202020204" pitchFamily="34" charset="0"/>
              <a:cs typeface="Arial" panose="020B0604020202020204" pitchFamily="34" charset="0"/>
            </a:endParaRPr>
          </a:p>
        </p:txBody>
      </p:sp>
      <p:sp>
        <p:nvSpPr>
          <p:cNvPr id="8" name="Title 1"/>
          <p:cNvSpPr>
            <a:spLocks noGrp="1"/>
          </p:cNvSpPr>
          <p:nvPr>
            <p:ph type="title"/>
          </p:nvPr>
        </p:nvSpPr>
        <p:spPr>
          <a:xfrm>
            <a:off x="35496" y="44624"/>
            <a:ext cx="7704856" cy="625434"/>
          </a:xfrm>
        </p:spPr>
        <p:txBody>
          <a:bodyPr>
            <a:noAutofit/>
          </a:bodyPr>
          <a:lstStyle/>
          <a:p>
            <a:r>
              <a:rPr lang="en-IE" sz="3800" dirty="0" smtClean="0"/>
              <a:t>21.2 – Yoghurt - Workbook Questions</a:t>
            </a:r>
            <a:endParaRPr lang="en-GB" sz="3800" b="1" dirty="0" smtClean="0"/>
          </a:p>
        </p:txBody>
      </p:sp>
      <p:graphicFrame>
        <p:nvGraphicFramePr>
          <p:cNvPr id="2" name="Table 1"/>
          <p:cNvGraphicFramePr>
            <a:graphicFrameLocks noGrp="1"/>
          </p:cNvGraphicFramePr>
          <p:nvPr>
            <p:extLst>
              <p:ext uri="{D42A27DB-BD31-4B8C-83A1-F6EECF244321}">
                <p14:modId xmlns:p14="http://schemas.microsoft.com/office/powerpoint/2010/main" val="617910842"/>
              </p:ext>
            </p:extLst>
          </p:nvPr>
        </p:nvGraphicFramePr>
        <p:xfrm>
          <a:off x="4355977" y="1196752"/>
          <a:ext cx="4439815" cy="2377440"/>
        </p:xfrm>
        <a:graphic>
          <a:graphicData uri="http://schemas.openxmlformats.org/drawingml/2006/table">
            <a:tbl>
              <a:tblPr firstRow="1" bandRow="1">
                <a:tableStyleId>{5C22544A-7EE6-4342-B048-85BDC9FD1C3A}</a:tableStyleId>
              </a:tblPr>
              <a:tblGrid>
                <a:gridCol w="1728191"/>
                <a:gridCol w="648072"/>
                <a:gridCol w="576064"/>
                <a:gridCol w="720080"/>
                <a:gridCol w="767408"/>
              </a:tblGrid>
              <a:tr h="370840">
                <a:tc rowSpan="2">
                  <a:txBody>
                    <a:bodyPr/>
                    <a:lstStyle/>
                    <a:p>
                      <a:r>
                        <a:rPr lang="en-IE" sz="2000" dirty="0" smtClean="0">
                          <a:latin typeface="Arial" panose="020B0604020202020204" pitchFamily="34" charset="0"/>
                          <a:cs typeface="Arial" panose="020B0604020202020204" pitchFamily="34" charset="0"/>
                        </a:rPr>
                        <a:t>Stabiliser</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r>
                        <a:rPr lang="en-IE" sz="2000" dirty="0" smtClean="0">
                          <a:latin typeface="Arial" panose="020B0604020202020204" pitchFamily="34" charset="0"/>
                          <a:cs typeface="Arial" panose="020B0604020202020204" pitchFamily="34" charset="0"/>
                        </a:rPr>
                        <a:t>Time / days</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latin typeface="Arial" panose="020B0604020202020204" pitchFamily="34" charset="0"/>
                        <a:cs typeface="Arial" panose="020B0604020202020204" pitchFamily="34" charset="0"/>
                      </a:endParaRPr>
                    </a:p>
                  </a:txBody>
                  <a:tcPr/>
                </a:tc>
                <a:tc hMerge="1">
                  <a:txBody>
                    <a:bodyPr/>
                    <a:lstStyle/>
                    <a:p>
                      <a:endParaRPr lang="en-GB" dirty="0">
                        <a:latin typeface="Arial" panose="020B0604020202020204" pitchFamily="34" charset="0"/>
                        <a:cs typeface="Arial" panose="020B0604020202020204" pitchFamily="34" charset="0"/>
                      </a:endParaRPr>
                    </a:p>
                  </a:txBody>
                  <a:tcPr/>
                </a:tc>
                <a:tc hMerge="1">
                  <a:txBody>
                    <a:bodyPr/>
                    <a:lstStyle/>
                    <a:p>
                      <a:endParaRPr lang="en-GB" dirty="0">
                        <a:latin typeface="Arial" panose="020B0604020202020204" pitchFamily="34" charset="0"/>
                        <a:cs typeface="Arial" panose="020B0604020202020204" pitchFamily="34" charset="0"/>
                      </a:endParaRPr>
                    </a:p>
                  </a:txBody>
                  <a:tcPr/>
                </a:tc>
              </a:tr>
              <a:tr h="370840">
                <a:tc vMerge="1">
                  <a:txBody>
                    <a:bodyPr/>
                    <a:lstStyle/>
                    <a:p>
                      <a:endParaRPr lang="en-GB"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5</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10</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15</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IE" sz="2000" dirty="0" smtClean="0">
                          <a:latin typeface="Arial" panose="020B0604020202020204" pitchFamily="34" charset="0"/>
                          <a:cs typeface="Arial" panose="020B0604020202020204" pitchFamily="34" charset="0"/>
                        </a:rPr>
                        <a:t>None</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4.1</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4.0</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3.9</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3.6</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IE" sz="2000" dirty="0" smtClean="0">
                          <a:latin typeface="Arial" panose="020B0604020202020204" pitchFamily="34" charset="0"/>
                          <a:cs typeface="Arial" panose="020B0604020202020204" pitchFamily="34" charset="0"/>
                        </a:rPr>
                        <a:t>Pectin</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4.1</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4.0</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3.9</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3.7</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IE" sz="2000" dirty="0" smtClean="0">
                          <a:latin typeface="Arial" panose="020B0604020202020204" pitchFamily="34" charset="0"/>
                          <a:cs typeface="Arial" panose="020B0604020202020204" pitchFamily="34" charset="0"/>
                        </a:rPr>
                        <a:t>Carrageenan</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4.1</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4.1</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3.8</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3.9</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GB" sz="2000" dirty="0" err="1" smtClean="0">
                          <a:latin typeface="Arial" panose="020B0604020202020204" pitchFamily="34" charset="0"/>
                          <a:cs typeface="Arial" panose="020B0604020202020204" pitchFamily="34" charset="0"/>
                        </a:rPr>
                        <a:t>Cornstarch</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4.1</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4.0</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3.8</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4.0</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2993595710"/>
              </p:ext>
            </p:extLst>
          </p:nvPr>
        </p:nvGraphicFramePr>
        <p:xfrm>
          <a:off x="4355976" y="3787864"/>
          <a:ext cx="4439815" cy="2377440"/>
        </p:xfrm>
        <a:graphic>
          <a:graphicData uri="http://schemas.openxmlformats.org/drawingml/2006/table">
            <a:tbl>
              <a:tblPr firstRow="1" bandRow="1">
                <a:tableStyleId>{5C22544A-7EE6-4342-B048-85BDC9FD1C3A}</a:tableStyleId>
              </a:tblPr>
              <a:tblGrid>
                <a:gridCol w="1728191"/>
                <a:gridCol w="648072"/>
                <a:gridCol w="576064"/>
                <a:gridCol w="720080"/>
                <a:gridCol w="767408"/>
              </a:tblGrid>
              <a:tr h="370840">
                <a:tc rowSpan="2">
                  <a:txBody>
                    <a:bodyPr/>
                    <a:lstStyle/>
                    <a:p>
                      <a:r>
                        <a:rPr lang="en-IE" sz="2000" dirty="0" smtClean="0">
                          <a:latin typeface="Arial" panose="020B0604020202020204" pitchFamily="34" charset="0"/>
                          <a:cs typeface="Arial" panose="020B0604020202020204" pitchFamily="34" charset="0"/>
                        </a:rPr>
                        <a:t>Stabiliser</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r>
                        <a:rPr lang="en-IE" sz="2000" dirty="0" smtClean="0">
                          <a:latin typeface="Arial" panose="020B0604020202020204" pitchFamily="34" charset="0"/>
                          <a:cs typeface="Arial" panose="020B0604020202020204" pitchFamily="34" charset="0"/>
                        </a:rPr>
                        <a:t>Time / days</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latin typeface="Arial" panose="020B0604020202020204" pitchFamily="34" charset="0"/>
                        <a:cs typeface="Arial" panose="020B0604020202020204" pitchFamily="34" charset="0"/>
                      </a:endParaRPr>
                    </a:p>
                  </a:txBody>
                  <a:tcPr/>
                </a:tc>
                <a:tc hMerge="1">
                  <a:txBody>
                    <a:bodyPr/>
                    <a:lstStyle/>
                    <a:p>
                      <a:endParaRPr lang="en-GB" dirty="0">
                        <a:latin typeface="Arial" panose="020B0604020202020204" pitchFamily="34" charset="0"/>
                        <a:cs typeface="Arial" panose="020B0604020202020204" pitchFamily="34" charset="0"/>
                      </a:endParaRPr>
                    </a:p>
                  </a:txBody>
                  <a:tcPr/>
                </a:tc>
                <a:tc hMerge="1">
                  <a:txBody>
                    <a:bodyPr/>
                    <a:lstStyle/>
                    <a:p>
                      <a:endParaRPr lang="en-GB" dirty="0">
                        <a:latin typeface="Arial" panose="020B0604020202020204" pitchFamily="34" charset="0"/>
                        <a:cs typeface="Arial" panose="020B0604020202020204" pitchFamily="34" charset="0"/>
                      </a:endParaRPr>
                    </a:p>
                  </a:txBody>
                  <a:tcPr/>
                </a:tc>
              </a:tr>
              <a:tr h="370840">
                <a:tc vMerge="1">
                  <a:txBody>
                    <a:bodyPr/>
                    <a:lstStyle/>
                    <a:p>
                      <a:endParaRPr lang="en-GB"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5</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10</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15</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IE" sz="2000" dirty="0" smtClean="0">
                          <a:latin typeface="Arial" panose="020B0604020202020204" pitchFamily="34" charset="0"/>
                          <a:cs typeface="Arial" panose="020B0604020202020204" pitchFamily="34" charset="0"/>
                        </a:rPr>
                        <a:t>None</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1.9</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7.9</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13.9</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21.1</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IE" sz="2000" dirty="0" smtClean="0">
                          <a:latin typeface="Arial" panose="020B0604020202020204" pitchFamily="34" charset="0"/>
                          <a:cs typeface="Arial" panose="020B0604020202020204" pitchFamily="34" charset="0"/>
                        </a:rPr>
                        <a:t>Pectin</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0.9</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2.5</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6.2</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8.6</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IE" sz="2000" dirty="0" smtClean="0">
                          <a:latin typeface="Arial" panose="020B0604020202020204" pitchFamily="34" charset="0"/>
                          <a:cs typeface="Arial" panose="020B0604020202020204" pitchFamily="34" charset="0"/>
                        </a:rPr>
                        <a:t>Carrageenan</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2.3</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6.1</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12.5</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18.4</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GB" sz="2000" dirty="0" err="1" smtClean="0">
                          <a:latin typeface="Arial" panose="020B0604020202020204" pitchFamily="34" charset="0"/>
                          <a:cs typeface="Arial" panose="020B0604020202020204" pitchFamily="34" charset="0"/>
                        </a:rPr>
                        <a:t>Cornstarch</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0.5</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1.5</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5.3</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6.9</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60154357"/>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3"/>
          <p:cNvSpPr/>
          <p:nvPr/>
        </p:nvSpPr>
        <p:spPr>
          <a:xfrm>
            <a:off x="179512" y="1131712"/>
            <a:ext cx="8712968" cy="5478423"/>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57200" indent="-457200">
              <a:buClr>
                <a:srgbClr val="C00000"/>
              </a:buClr>
              <a:buFont typeface="+mj-lt"/>
              <a:buAutoNum type="alphaLcPeriod"/>
              <a:tabLst>
                <a:tab pos="809625" algn="l"/>
                <a:tab pos="1073150" algn="l"/>
                <a:tab pos="8435975" algn="r"/>
              </a:tabLst>
            </a:pPr>
            <a:r>
              <a:rPr lang="en-US" sz="2500" dirty="0" smtClean="0"/>
              <a:t>Explain </a:t>
            </a:r>
            <a:r>
              <a:rPr lang="en-US" sz="2500" dirty="0"/>
              <a:t>why yoghurt has a pH below 7</a:t>
            </a:r>
            <a:r>
              <a:rPr lang="en-US" sz="2500" dirty="0" smtClean="0"/>
              <a:t>.</a:t>
            </a:r>
          </a:p>
          <a:p>
            <a:pPr marL="457200" indent="-457200">
              <a:buClr>
                <a:srgbClr val="C00000"/>
              </a:buClr>
              <a:buFont typeface="+mj-lt"/>
              <a:buAutoNum type="alphaLcPeriod"/>
              <a:tabLst>
                <a:tab pos="809625" algn="l"/>
                <a:tab pos="1073150" algn="l"/>
                <a:tab pos="8435975" algn="r"/>
              </a:tabLst>
            </a:pPr>
            <a:r>
              <a:rPr lang="en-US" sz="2500" dirty="0"/>
              <a:t>Suggest why the pH of all the yoghurt samples fell slightly during the 15 days of the experiment.</a:t>
            </a:r>
          </a:p>
          <a:p>
            <a:pPr marL="457200" indent="-457200">
              <a:buClr>
                <a:srgbClr val="C00000"/>
              </a:buClr>
              <a:buFont typeface="+mj-lt"/>
              <a:buAutoNum type="alphaLcPeriod"/>
              <a:tabLst>
                <a:tab pos="809625" algn="l"/>
                <a:tab pos="1073150" algn="l"/>
                <a:tab pos="8435975" algn="r"/>
              </a:tabLst>
            </a:pPr>
            <a:r>
              <a:rPr lang="en-US" sz="2500" dirty="0" smtClean="0"/>
              <a:t>The </a:t>
            </a:r>
            <a:r>
              <a:rPr lang="en-US" sz="2500" dirty="0"/>
              <a:t>researchers concluded that adding stabilisers did not affect the acidity of the yoghurt. Explain whether you think the data in Table 1 support this conclusion.</a:t>
            </a:r>
          </a:p>
          <a:p>
            <a:pPr marL="457200" indent="-457200">
              <a:buClr>
                <a:srgbClr val="C00000"/>
              </a:buClr>
              <a:buFont typeface="+mj-lt"/>
              <a:buAutoNum type="alphaLcPeriod"/>
              <a:tabLst>
                <a:tab pos="809625" algn="l"/>
                <a:tab pos="1073150" algn="l"/>
                <a:tab pos="8435975" algn="r"/>
              </a:tabLst>
            </a:pPr>
            <a:r>
              <a:rPr lang="en-US" sz="2500" dirty="0" smtClean="0"/>
              <a:t>Using </a:t>
            </a:r>
            <a:r>
              <a:rPr lang="en-US" sz="2500" dirty="0"/>
              <a:t>the data in Table 2 and the information in the introduction to the question, explain why yoghurt makers in Pakistan now add stabilisers to their yoghurt, whereas this was not necessary in the past.</a:t>
            </a:r>
          </a:p>
          <a:p>
            <a:pPr marL="457200" indent="-457200">
              <a:buClr>
                <a:srgbClr val="C00000"/>
              </a:buClr>
              <a:buFont typeface="+mj-lt"/>
              <a:buAutoNum type="alphaLcPeriod"/>
              <a:tabLst>
                <a:tab pos="809625" algn="l"/>
                <a:tab pos="1073150" algn="l"/>
                <a:tab pos="8435975" algn="r"/>
              </a:tabLst>
            </a:pPr>
            <a:r>
              <a:rPr lang="en-US" sz="2500" dirty="0" smtClean="0"/>
              <a:t>Name </a:t>
            </a:r>
            <a:r>
              <a:rPr lang="en-US" sz="2500" dirty="0"/>
              <a:t>the stabiliser that worked best, and use data from the table to support your answer.</a:t>
            </a:r>
          </a:p>
          <a:p>
            <a:pPr marL="457200" indent="-457200">
              <a:buClr>
                <a:srgbClr val="C00000"/>
              </a:buClr>
              <a:buFont typeface="+mj-lt"/>
              <a:buAutoNum type="alphaLcPeriod"/>
              <a:tabLst>
                <a:tab pos="809625" algn="l"/>
                <a:tab pos="1073150" algn="l"/>
                <a:tab pos="8435975" algn="r"/>
              </a:tabLst>
            </a:pPr>
            <a:r>
              <a:rPr lang="en-US" sz="2500" dirty="0" smtClean="0"/>
              <a:t>State </a:t>
            </a:r>
            <a:r>
              <a:rPr lang="en-US" sz="2500" dirty="0"/>
              <a:t>three variables that the researchers should have kept constant in their experiment.</a:t>
            </a:r>
            <a:endParaRPr lang="en-US" sz="2500" dirty="0" smtClean="0"/>
          </a:p>
        </p:txBody>
      </p:sp>
      <p:sp>
        <p:nvSpPr>
          <p:cNvPr id="5" name="Round Same Side Corner Rectangle 4">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135</a:t>
            </a:r>
            <a:endParaRPr lang="en-GB" sz="960" b="1" dirty="0">
              <a:latin typeface="Arial" panose="020B0604020202020204" pitchFamily="34" charset="0"/>
              <a:cs typeface="Arial" panose="020B0604020202020204" pitchFamily="34" charset="0"/>
            </a:endParaRPr>
          </a:p>
        </p:txBody>
      </p:sp>
      <p:sp>
        <p:nvSpPr>
          <p:cNvPr id="8" name="Title 1"/>
          <p:cNvSpPr>
            <a:spLocks noGrp="1"/>
          </p:cNvSpPr>
          <p:nvPr>
            <p:ph type="title"/>
          </p:nvPr>
        </p:nvSpPr>
        <p:spPr>
          <a:xfrm>
            <a:off x="35496" y="44624"/>
            <a:ext cx="7704856" cy="625434"/>
          </a:xfrm>
        </p:spPr>
        <p:txBody>
          <a:bodyPr>
            <a:noAutofit/>
          </a:bodyPr>
          <a:lstStyle/>
          <a:p>
            <a:r>
              <a:rPr lang="en-IE" sz="3800" dirty="0" smtClean="0"/>
              <a:t>21.2 – Yoghurt - Workbook Questions</a:t>
            </a:r>
            <a:endParaRPr lang="en-GB" sz="3800" b="1" dirty="0" smtClean="0"/>
          </a:p>
        </p:txBody>
      </p:sp>
    </p:spTree>
    <p:extLst>
      <p:ext uri="{BB962C8B-B14F-4D97-AF65-F5344CB8AC3E}">
        <p14:creationId xmlns:p14="http://schemas.microsoft.com/office/powerpoint/2010/main" val="3795868747"/>
      </p:ext>
    </p:extLst>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3"/>
          <p:cNvSpPr/>
          <p:nvPr/>
        </p:nvSpPr>
        <p:spPr>
          <a:xfrm>
            <a:off x="179512" y="1131711"/>
            <a:ext cx="8712968" cy="5616922"/>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57200" indent="-457200">
              <a:buClr>
                <a:srgbClr val="C00000"/>
              </a:buClr>
              <a:buFont typeface="+mj-lt"/>
              <a:buAutoNum type="alphaLcPeriod"/>
              <a:tabLst>
                <a:tab pos="809625" algn="l"/>
                <a:tab pos="1073150" algn="l"/>
                <a:tab pos="8435975" algn="r"/>
              </a:tabLst>
            </a:pPr>
            <a:endParaRPr lang="en-US" sz="2500" dirty="0" smtClean="0"/>
          </a:p>
          <a:p>
            <a:pPr marL="457200" indent="-457200">
              <a:buClr>
                <a:srgbClr val="C00000"/>
              </a:buClr>
              <a:buFont typeface="+mj-lt"/>
              <a:buAutoNum type="alphaLcPeriod"/>
              <a:tabLst>
                <a:tab pos="809625" algn="l"/>
                <a:tab pos="1073150" algn="l"/>
                <a:tab pos="8435975" algn="r"/>
              </a:tabLst>
            </a:pPr>
            <a:endParaRPr lang="en-US" sz="2500" dirty="0"/>
          </a:p>
          <a:p>
            <a:pPr marL="457200" indent="-457200">
              <a:buClr>
                <a:srgbClr val="C00000"/>
              </a:buClr>
              <a:buFont typeface="+mj-lt"/>
              <a:buAutoNum type="alphaLcPeriod"/>
              <a:tabLst>
                <a:tab pos="809625" algn="l"/>
                <a:tab pos="1073150" algn="l"/>
                <a:tab pos="8435975" algn="r"/>
              </a:tabLst>
            </a:pPr>
            <a:endParaRPr lang="en-US" sz="2500" dirty="0" smtClean="0"/>
          </a:p>
          <a:p>
            <a:pPr marL="457200" indent="-457200">
              <a:buClr>
                <a:srgbClr val="C00000"/>
              </a:buClr>
              <a:buFont typeface="+mj-lt"/>
              <a:buAutoNum type="alphaLcPeriod"/>
              <a:tabLst>
                <a:tab pos="809625" algn="l"/>
                <a:tab pos="1073150" algn="l"/>
                <a:tab pos="8435975" algn="r"/>
              </a:tabLst>
            </a:pPr>
            <a:endParaRPr lang="en-US" sz="1400" dirty="0"/>
          </a:p>
          <a:p>
            <a:pPr>
              <a:buClr>
                <a:srgbClr val="C00000"/>
              </a:buClr>
              <a:tabLst>
                <a:tab pos="809625" algn="l"/>
                <a:tab pos="1073150" algn="l"/>
                <a:tab pos="8435975" algn="r"/>
              </a:tabLst>
            </a:pPr>
            <a:r>
              <a:rPr lang="en-US" sz="2250" dirty="0"/>
              <a:t>Many people in the world do not have enough vitamin A in their diet. Researchers have genetically engineered rice to produce large amounts of beta ((3) carotene, which is converted to vitamin A in the human body. Beta carotene is orange, and so the rice also looks orange or ‘</a:t>
            </a:r>
            <a:r>
              <a:rPr lang="en-US" sz="2250" dirty="0" smtClean="0"/>
              <a:t>golden. The </a:t>
            </a:r>
            <a:r>
              <a:rPr lang="en-US" sz="2250" dirty="0"/>
              <a:t>diagram shows how Golden Rice was produced</a:t>
            </a:r>
            <a:r>
              <a:rPr lang="en-US" sz="2250" dirty="0" smtClean="0"/>
              <a:t>.</a:t>
            </a:r>
          </a:p>
          <a:p>
            <a:pPr marL="457200" indent="-457200">
              <a:buClr>
                <a:srgbClr val="C00000"/>
              </a:buClr>
              <a:buFont typeface="+mj-lt"/>
              <a:buAutoNum type="alphaLcPeriod"/>
              <a:tabLst>
                <a:tab pos="809625" algn="l"/>
                <a:tab pos="1073150" algn="l"/>
                <a:tab pos="8435975" algn="r"/>
              </a:tabLst>
            </a:pPr>
            <a:r>
              <a:rPr lang="en-US" sz="2250" dirty="0" smtClean="0"/>
              <a:t>On </a:t>
            </a:r>
            <a:r>
              <a:rPr lang="en-US" sz="2250" dirty="0"/>
              <a:t>the diagram, indicate one step at which restriction enzymes would be used, b Restriction enzymes cut DNA to leave ‘sticky ends’, </a:t>
            </a:r>
            <a:r>
              <a:rPr lang="en-US" sz="2250" dirty="0" smtClean="0"/>
              <a:t/>
            </a:r>
            <a:br>
              <a:rPr lang="en-US" sz="2250" dirty="0" smtClean="0"/>
            </a:br>
            <a:r>
              <a:rPr lang="en-US" sz="2250" b="1" dirty="0" err="1" smtClean="0"/>
              <a:t>i</a:t>
            </a:r>
            <a:r>
              <a:rPr lang="en-US" sz="2250" dirty="0" smtClean="0"/>
              <a:t> 	Explain </a:t>
            </a:r>
            <a:r>
              <a:rPr lang="en-US" sz="2250" dirty="0"/>
              <a:t>what sticky ends </a:t>
            </a:r>
            <a:r>
              <a:rPr lang="en-US" sz="2250" dirty="0" smtClean="0"/>
              <a:t>are.</a:t>
            </a:r>
            <a:br>
              <a:rPr lang="en-US" sz="2250" dirty="0" smtClean="0"/>
            </a:br>
            <a:r>
              <a:rPr lang="en-US" sz="2250" b="1" dirty="0" smtClean="0"/>
              <a:t>ii</a:t>
            </a:r>
            <a:r>
              <a:rPr lang="en-US" sz="2250" dirty="0" smtClean="0"/>
              <a:t> 	Explain </a:t>
            </a:r>
            <a:r>
              <a:rPr lang="en-US" sz="2250" dirty="0"/>
              <a:t>why it is useful to cut the DNA so that there are </a:t>
            </a:r>
            <a:r>
              <a:rPr lang="en-US" sz="2250" dirty="0" smtClean="0"/>
              <a:t>	sticky </a:t>
            </a:r>
            <a:r>
              <a:rPr lang="en-US" sz="2250" dirty="0"/>
              <a:t>ends.</a:t>
            </a:r>
            <a:endParaRPr lang="en-US" sz="2250" dirty="0" smtClean="0"/>
          </a:p>
        </p:txBody>
      </p:sp>
      <p:sp>
        <p:nvSpPr>
          <p:cNvPr id="5" name="Round Same Side Corner Rectangle 4">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136</a:t>
            </a:r>
            <a:endParaRPr lang="en-GB" sz="960" b="1" dirty="0">
              <a:latin typeface="Arial" panose="020B0604020202020204" pitchFamily="34" charset="0"/>
              <a:cs typeface="Arial" panose="020B0604020202020204" pitchFamily="34" charset="0"/>
            </a:endParaRPr>
          </a:p>
        </p:txBody>
      </p:sp>
      <p:sp>
        <p:nvSpPr>
          <p:cNvPr id="8" name="Title 1"/>
          <p:cNvSpPr>
            <a:spLocks noGrp="1"/>
          </p:cNvSpPr>
          <p:nvPr>
            <p:ph type="title"/>
          </p:nvPr>
        </p:nvSpPr>
        <p:spPr>
          <a:xfrm>
            <a:off x="35496" y="44624"/>
            <a:ext cx="7704856" cy="625434"/>
          </a:xfrm>
        </p:spPr>
        <p:txBody>
          <a:bodyPr>
            <a:noAutofit/>
          </a:bodyPr>
          <a:lstStyle/>
          <a:p>
            <a:r>
              <a:rPr lang="en-IE" sz="3300" dirty="0" smtClean="0"/>
              <a:t>21.3 – Golden Rice - Workbook Questions</a:t>
            </a:r>
            <a:endParaRPr lang="en-GB" sz="3300" b="1" dirty="0" smtClean="0"/>
          </a:p>
        </p:txBody>
      </p:sp>
      <p:sp>
        <p:nvSpPr>
          <p:cNvPr id="7" name="Rectangle 6"/>
          <p:cNvSpPr/>
          <p:nvPr/>
        </p:nvSpPr>
        <p:spPr>
          <a:xfrm>
            <a:off x="178145" y="1131713"/>
            <a:ext cx="8712968" cy="1323439"/>
          </a:xfrm>
          <a:prstGeom prst="rect">
            <a:avLst/>
          </a:prstGeom>
          <a:solidFill>
            <a:schemeClr val="tx2">
              <a:lumMod val="40000"/>
              <a:lumOff val="60000"/>
            </a:schemeClr>
          </a:solidFill>
          <a:ln w="57150">
            <a:solidFill>
              <a:srgbClr val="002060"/>
            </a:solidFill>
          </a:ln>
        </p:spPr>
        <p:txBody>
          <a:bodyPr wrap="square">
            <a:spAutoFit/>
          </a:bodyPr>
          <a:lstStyle/>
          <a:p>
            <a:pPr marL="342900" indent="-342900">
              <a:buClr>
                <a:srgbClr val="C00000"/>
              </a:buClr>
              <a:buSzPct val="80000"/>
              <a:buFont typeface="Arial" panose="020B0604020202020204" pitchFamily="34" charset="0"/>
              <a:buChar char="►"/>
              <a:tabLst>
                <a:tab pos="2420938" algn="l"/>
              </a:tabLst>
            </a:pPr>
            <a:r>
              <a:rPr lang="en-US" sz="2000" dirty="0">
                <a:latin typeface="Arial" panose="020B0604020202020204" pitchFamily="34" charset="0"/>
                <a:cs typeface="Arial" panose="020B0604020202020204" pitchFamily="34" charset="0"/>
              </a:rPr>
              <a:t>Answering these questions will strengthen your understanding of genetic engineering, as you will need to use your knowledge in a new situation (A02). Look carefully at the diagram, which contains a lot of information that will help you with your answers.</a:t>
            </a:r>
          </a:p>
        </p:txBody>
      </p:sp>
    </p:spTree>
    <p:extLst>
      <p:ext uri="{BB962C8B-B14F-4D97-AF65-F5344CB8AC3E}">
        <p14:creationId xmlns:p14="http://schemas.microsoft.com/office/powerpoint/2010/main" val="1760304929"/>
      </p:ext>
    </p:extLst>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3"/>
          <p:cNvSpPr/>
          <p:nvPr/>
        </p:nvSpPr>
        <p:spPr>
          <a:xfrm>
            <a:off x="179512" y="1131711"/>
            <a:ext cx="8712968" cy="5470728"/>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57200" indent="-457200">
              <a:buClr>
                <a:srgbClr val="C00000"/>
              </a:buClr>
              <a:buFont typeface="+mj-lt"/>
              <a:buAutoNum type="alphaLcPeriod"/>
              <a:tabLst>
                <a:tab pos="809625" algn="l"/>
                <a:tab pos="1073150" algn="l"/>
                <a:tab pos="8435975" algn="r"/>
              </a:tabLst>
            </a:pPr>
            <a:endParaRPr lang="en-US" sz="2500" dirty="0" smtClean="0"/>
          </a:p>
          <a:p>
            <a:pPr marL="457200" indent="-457200">
              <a:buClr>
                <a:srgbClr val="C00000"/>
              </a:buClr>
              <a:buFont typeface="+mj-lt"/>
              <a:buAutoNum type="alphaLcPeriod"/>
              <a:tabLst>
                <a:tab pos="809625" algn="l"/>
                <a:tab pos="1073150" algn="l"/>
                <a:tab pos="8435975" algn="r"/>
              </a:tabLst>
            </a:pPr>
            <a:endParaRPr lang="en-US" sz="2500" dirty="0"/>
          </a:p>
          <a:p>
            <a:pPr marL="457200" indent="-457200">
              <a:buClr>
                <a:srgbClr val="C00000"/>
              </a:buClr>
              <a:buFont typeface="+mj-lt"/>
              <a:buAutoNum type="alphaLcPeriod"/>
              <a:tabLst>
                <a:tab pos="809625" algn="l"/>
                <a:tab pos="1073150" algn="l"/>
                <a:tab pos="8435975" algn="r"/>
              </a:tabLst>
            </a:pPr>
            <a:endParaRPr lang="en-US" sz="2500" dirty="0" smtClean="0"/>
          </a:p>
          <a:p>
            <a:pPr marL="457200" indent="-457200">
              <a:buClr>
                <a:srgbClr val="C00000"/>
              </a:buClr>
              <a:buFont typeface="+mj-lt"/>
              <a:buAutoNum type="alphaLcPeriod"/>
              <a:tabLst>
                <a:tab pos="809625" algn="l"/>
                <a:tab pos="1073150" algn="l"/>
                <a:tab pos="8435975" algn="r"/>
              </a:tabLst>
            </a:pPr>
            <a:endParaRPr lang="en-US" sz="1400" dirty="0"/>
          </a:p>
          <a:p>
            <a:pPr>
              <a:buClr>
                <a:srgbClr val="C00000"/>
              </a:buClr>
              <a:tabLst>
                <a:tab pos="809625" algn="l"/>
                <a:tab pos="1073150" algn="l"/>
                <a:tab pos="8435975" algn="r"/>
              </a:tabLst>
            </a:pPr>
            <a:endParaRPr lang="en-US" sz="1400" dirty="0" smtClean="0"/>
          </a:p>
          <a:p>
            <a:pPr>
              <a:buClr>
                <a:srgbClr val="C00000"/>
              </a:buClr>
              <a:tabLst>
                <a:tab pos="809625" algn="l"/>
                <a:tab pos="1073150" algn="l"/>
                <a:tab pos="8435975" algn="r"/>
              </a:tabLst>
            </a:pPr>
            <a:endParaRPr lang="en-US" sz="1400" dirty="0"/>
          </a:p>
          <a:p>
            <a:pPr>
              <a:buClr>
                <a:srgbClr val="C00000"/>
              </a:buClr>
              <a:tabLst>
                <a:tab pos="809625" algn="l"/>
                <a:tab pos="1073150" algn="l"/>
                <a:tab pos="8435975" algn="r"/>
              </a:tabLst>
            </a:pPr>
            <a:endParaRPr lang="en-US" sz="1400" dirty="0" smtClean="0"/>
          </a:p>
          <a:p>
            <a:pPr>
              <a:buClr>
                <a:srgbClr val="C00000"/>
              </a:buClr>
              <a:tabLst>
                <a:tab pos="809625" algn="l"/>
                <a:tab pos="1073150" algn="l"/>
                <a:tab pos="8435975" algn="r"/>
              </a:tabLst>
            </a:pPr>
            <a:endParaRPr lang="en-US" sz="1400" dirty="0"/>
          </a:p>
          <a:p>
            <a:pPr>
              <a:buClr>
                <a:srgbClr val="C00000"/>
              </a:buClr>
              <a:tabLst>
                <a:tab pos="809625" algn="l"/>
                <a:tab pos="1073150" algn="l"/>
                <a:tab pos="8435975" algn="r"/>
              </a:tabLst>
            </a:pPr>
            <a:endParaRPr lang="en-US" sz="1400" dirty="0" smtClean="0"/>
          </a:p>
          <a:p>
            <a:pPr>
              <a:buClr>
                <a:srgbClr val="C00000"/>
              </a:buClr>
              <a:tabLst>
                <a:tab pos="809625" algn="l"/>
                <a:tab pos="1073150" algn="l"/>
                <a:tab pos="8435975" algn="r"/>
              </a:tabLst>
            </a:pPr>
            <a:endParaRPr lang="en-US" sz="1400" dirty="0"/>
          </a:p>
          <a:p>
            <a:pPr>
              <a:buClr>
                <a:srgbClr val="C00000"/>
              </a:buClr>
              <a:tabLst>
                <a:tab pos="809625" algn="l"/>
                <a:tab pos="1073150" algn="l"/>
                <a:tab pos="8435975" algn="r"/>
              </a:tabLst>
            </a:pPr>
            <a:endParaRPr lang="en-US" sz="1400" dirty="0" smtClean="0"/>
          </a:p>
          <a:p>
            <a:pPr>
              <a:buClr>
                <a:srgbClr val="C00000"/>
              </a:buClr>
              <a:tabLst>
                <a:tab pos="809625" algn="l"/>
                <a:tab pos="1073150" algn="l"/>
                <a:tab pos="8435975" algn="r"/>
              </a:tabLst>
            </a:pPr>
            <a:endParaRPr lang="en-US" sz="1400" dirty="0"/>
          </a:p>
          <a:p>
            <a:pPr>
              <a:buClr>
                <a:srgbClr val="C00000"/>
              </a:buClr>
              <a:tabLst>
                <a:tab pos="809625" algn="l"/>
                <a:tab pos="1073150" algn="l"/>
                <a:tab pos="8435975" algn="r"/>
              </a:tabLst>
            </a:pPr>
            <a:endParaRPr lang="en-US" sz="1400" dirty="0" smtClean="0"/>
          </a:p>
          <a:p>
            <a:pPr>
              <a:buClr>
                <a:srgbClr val="C00000"/>
              </a:buClr>
              <a:tabLst>
                <a:tab pos="809625" algn="l"/>
                <a:tab pos="1073150" algn="l"/>
                <a:tab pos="8435975" algn="r"/>
              </a:tabLst>
            </a:pPr>
            <a:endParaRPr lang="en-US" sz="1400" dirty="0"/>
          </a:p>
          <a:p>
            <a:pPr>
              <a:buClr>
                <a:srgbClr val="C00000"/>
              </a:buClr>
              <a:tabLst>
                <a:tab pos="809625" algn="l"/>
                <a:tab pos="1073150" algn="l"/>
                <a:tab pos="8435975" algn="r"/>
              </a:tabLst>
            </a:pPr>
            <a:endParaRPr lang="en-US" sz="1400" dirty="0" smtClean="0"/>
          </a:p>
          <a:p>
            <a:pPr>
              <a:buClr>
                <a:srgbClr val="C00000"/>
              </a:buClr>
              <a:tabLst>
                <a:tab pos="809625" algn="l"/>
                <a:tab pos="1073150" algn="l"/>
                <a:tab pos="8435975" algn="r"/>
              </a:tabLst>
            </a:pPr>
            <a:endParaRPr lang="en-US" sz="1400" dirty="0"/>
          </a:p>
          <a:p>
            <a:pPr>
              <a:buClr>
                <a:srgbClr val="C00000"/>
              </a:buClr>
              <a:tabLst>
                <a:tab pos="809625" algn="l"/>
                <a:tab pos="1073150" algn="l"/>
                <a:tab pos="8435975" algn="r"/>
              </a:tabLst>
            </a:pPr>
            <a:endParaRPr lang="en-US" sz="1400" dirty="0" smtClean="0"/>
          </a:p>
          <a:p>
            <a:pPr>
              <a:buClr>
                <a:srgbClr val="C00000"/>
              </a:buClr>
              <a:tabLst>
                <a:tab pos="809625" algn="l"/>
                <a:tab pos="1073150" algn="l"/>
                <a:tab pos="8435975" algn="r"/>
              </a:tabLst>
            </a:pPr>
            <a:endParaRPr lang="en-US" sz="1400" dirty="0"/>
          </a:p>
          <a:p>
            <a:pPr>
              <a:buClr>
                <a:srgbClr val="C00000"/>
              </a:buClr>
              <a:tabLst>
                <a:tab pos="809625" algn="l"/>
                <a:tab pos="1073150" algn="l"/>
                <a:tab pos="8435975" algn="r"/>
              </a:tabLst>
            </a:pPr>
            <a:endParaRPr lang="en-US" sz="1400" dirty="0" smtClean="0"/>
          </a:p>
          <a:p>
            <a:pPr>
              <a:buClr>
                <a:srgbClr val="C00000"/>
              </a:buClr>
              <a:tabLst>
                <a:tab pos="809625" algn="l"/>
                <a:tab pos="1073150" algn="l"/>
                <a:tab pos="8435975" algn="r"/>
              </a:tabLst>
            </a:pPr>
            <a:endParaRPr lang="en-US" sz="1400" dirty="0"/>
          </a:p>
          <a:p>
            <a:pPr>
              <a:buClr>
                <a:srgbClr val="C00000"/>
              </a:buClr>
              <a:tabLst>
                <a:tab pos="809625" algn="l"/>
                <a:tab pos="1073150" algn="l"/>
                <a:tab pos="8435975" algn="r"/>
              </a:tabLst>
            </a:pPr>
            <a:endParaRPr lang="en-US" sz="1400" dirty="0" smtClean="0"/>
          </a:p>
          <a:p>
            <a:pPr>
              <a:buClr>
                <a:srgbClr val="C00000"/>
              </a:buClr>
              <a:tabLst>
                <a:tab pos="809625" algn="l"/>
                <a:tab pos="1073150" algn="l"/>
                <a:tab pos="8435975" algn="r"/>
              </a:tabLst>
            </a:pPr>
            <a:endParaRPr lang="en-US" sz="2250" dirty="0"/>
          </a:p>
        </p:txBody>
      </p:sp>
      <p:sp>
        <p:nvSpPr>
          <p:cNvPr id="5" name="Round Same Side Corner Rectangle 4">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134</a:t>
            </a:r>
            <a:endParaRPr lang="en-GB" sz="960" b="1" dirty="0">
              <a:latin typeface="Arial" panose="020B0604020202020204" pitchFamily="34" charset="0"/>
              <a:cs typeface="Arial" panose="020B0604020202020204" pitchFamily="34" charset="0"/>
            </a:endParaRPr>
          </a:p>
        </p:txBody>
      </p:sp>
      <p:sp>
        <p:nvSpPr>
          <p:cNvPr id="8" name="Title 1"/>
          <p:cNvSpPr>
            <a:spLocks noGrp="1"/>
          </p:cNvSpPr>
          <p:nvPr>
            <p:ph type="title"/>
          </p:nvPr>
        </p:nvSpPr>
        <p:spPr>
          <a:xfrm>
            <a:off x="35496" y="44624"/>
            <a:ext cx="7704856" cy="625434"/>
          </a:xfrm>
        </p:spPr>
        <p:txBody>
          <a:bodyPr>
            <a:noAutofit/>
          </a:bodyPr>
          <a:lstStyle/>
          <a:p>
            <a:r>
              <a:rPr lang="en-IE" sz="3300" dirty="0" smtClean="0"/>
              <a:t>21.3 – Golden Rice - Workbook Questions</a:t>
            </a:r>
            <a:endParaRPr lang="en-GB" sz="3300" b="1" dirty="0" smtClean="0"/>
          </a:p>
        </p:txBody>
      </p:sp>
      <p:pic>
        <p:nvPicPr>
          <p:cNvPr id="2" name="Picture 1"/>
          <p:cNvPicPr>
            <a:picLocks noChangeAspect="1"/>
          </p:cNvPicPr>
          <p:nvPr/>
        </p:nvPicPr>
        <p:blipFill rotWithShape="1">
          <a:blip r:embed="rId3">
            <a:lum bright="-47000" contrast="75000"/>
          </a:blip>
          <a:srcRect l="13776" t="16383" r="7476" b="6580"/>
          <a:stretch/>
        </p:blipFill>
        <p:spPr>
          <a:xfrm>
            <a:off x="251520" y="1196751"/>
            <a:ext cx="8496944" cy="5405687"/>
          </a:xfrm>
          <a:prstGeom prst="rect">
            <a:avLst/>
          </a:prstGeom>
        </p:spPr>
      </p:pic>
    </p:spTree>
    <p:extLst>
      <p:ext uri="{BB962C8B-B14F-4D97-AF65-F5344CB8AC3E}">
        <p14:creationId xmlns:p14="http://schemas.microsoft.com/office/powerpoint/2010/main" val="3642595616"/>
      </p:ext>
    </p:extLst>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3"/>
          <p:cNvSpPr/>
          <p:nvPr/>
        </p:nvSpPr>
        <p:spPr>
          <a:xfrm>
            <a:off x="179512" y="1109057"/>
            <a:ext cx="8712968" cy="5632311"/>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57200" indent="-457200">
              <a:buClr>
                <a:srgbClr val="C00000"/>
              </a:buClr>
              <a:buFont typeface="+mj-lt"/>
              <a:buAutoNum type="alphaLcPeriod" startAt="2"/>
              <a:tabLst>
                <a:tab pos="809625" algn="l"/>
                <a:tab pos="1073150" algn="l"/>
                <a:tab pos="8435975" algn="r"/>
              </a:tabLst>
            </a:pPr>
            <a:r>
              <a:rPr lang="en-US" sz="2400" dirty="0" smtClean="0"/>
              <a:t>On </a:t>
            </a:r>
            <a:r>
              <a:rPr lang="en-US" sz="2400" dirty="0"/>
              <a:t>the diagram, indicate one step at which DNA ligase would be used. </a:t>
            </a:r>
            <a:endParaRPr lang="en-US" sz="2400" dirty="0" smtClean="0"/>
          </a:p>
          <a:p>
            <a:pPr marL="457200" indent="-457200">
              <a:buClr>
                <a:srgbClr val="C00000"/>
              </a:buClr>
              <a:buFont typeface="+mj-lt"/>
              <a:buAutoNum type="alphaLcPeriod" startAt="2"/>
              <a:tabLst>
                <a:tab pos="809625" algn="l"/>
                <a:tab pos="1073150" algn="l"/>
                <a:tab pos="8435975" algn="r"/>
              </a:tabLst>
            </a:pPr>
            <a:r>
              <a:rPr lang="en-US" sz="2400" dirty="0" smtClean="0"/>
              <a:t>Explain </a:t>
            </a:r>
            <a:r>
              <a:rPr lang="en-US" sz="2400" dirty="0"/>
              <a:t>the role of plasmids in the process of engineering Golden Rice</a:t>
            </a:r>
            <a:r>
              <a:rPr lang="en-US" sz="2400" dirty="0" smtClean="0"/>
              <a:t>.</a:t>
            </a:r>
            <a:br>
              <a:rPr lang="en-US" sz="2400" dirty="0" smtClean="0"/>
            </a:br>
            <a:r>
              <a:rPr lang="en-US" sz="2400" dirty="0" smtClean="0"/>
              <a:t>______________________________________________________________________________________________</a:t>
            </a:r>
            <a:endParaRPr lang="en-US" sz="2400" dirty="0"/>
          </a:p>
          <a:p>
            <a:pPr marL="457200" indent="-457200">
              <a:buClr>
                <a:srgbClr val="C00000"/>
              </a:buClr>
              <a:buFont typeface="+mj-lt"/>
              <a:buAutoNum type="alphaLcPeriod" startAt="2"/>
              <a:tabLst>
                <a:tab pos="809625" algn="l"/>
                <a:tab pos="1073150" algn="l"/>
                <a:tab pos="8435975" algn="r"/>
              </a:tabLst>
            </a:pPr>
            <a:r>
              <a:rPr lang="en-US" sz="2400" dirty="0" smtClean="0"/>
              <a:t>Explain </a:t>
            </a:r>
            <a:r>
              <a:rPr lang="en-US" sz="2400" dirty="0"/>
              <a:t>why Agrobacterium </a:t>
            </a:r>
            <a:r>
              <a:rPr lang="en-US" sz="2400" dirty="0" err="1"/>
              <a:t>tumefaciens</a:t>
            </a:r>
            <a:r>
              <a:rPr lang="en-US" sz="2400" dirty="0"/>
              <a:t> was used in this process</a:t>
            </a:r>
            <a:r>
              <a:rPr lang="en-US" sz="2400" dirty="0" smtClean="0"/>
              <a:t>.</a:t>
            </a:r>
            <a:br>
              <a:rPr lang="en-US" sz="2400" dirty="0" smtClean="0"/>
            </a:br>
            <a:r>
              <a:rPr lang="en-US" sz="2400" dirty="0" smtClean="0"/>
              <a:t>_______________________________________________</a:t>
            </a:r>
            <a:r>
              <a:rPr lang="en-US" sz="2400" dirty="0"/>
              <a:t>_______________________________________________</a:t>
            </a:r>
          </a:p>
          <a:p>
            <a:pPr marL="457200" indent="-457200">
              <a:buClr>
                <a:srgbClr val="C00000"/>
              </a:buClr>
              <a:buFont typeface="+mj-lt"/>
              <a:buAutoNum type="alphaLcPeriod" startAt="2"/>
              <a:tabLst>
                <a:tab pos="809625" algn="l"/>
                <a:tab pos="1073150" algn="l"/>
                <a:tab pos="8435975" algn="r"/>
              </a:tabLst>
            </a:pPr>
            <a:r>
              <a:rPr lang="en-US" sz="2400" dirty="0" smtClean="0"/>
              <a:t>Suggest </a:t>
            </a:r>
            <a:r>
              <a:rPr lang="en-US" sz="2400" dirty="0"/>
              <a:t>why the researchers decided to produce Golden Rice by genetic engineering, rather than by selective breeding</a:t>
            </a:r>
            <a:r>
              <a:rPr lang="en-US" sz="2400" dirty="0" smtClean="0"/>
              <a:t>.</a:t>
            </a:r>
            <a:br>
              <a:rPr lang="en-US" sz="2400" dirty="0" smtClean="0"/>
            </a:br>
            <a:r>
              <a:rPr lang="en-US" sz="2400" dirty="0" smtClean="0"/>
              <a:t>______________________________________________</a:t>
            </a:r>
            <a:br>
              <a:rPr lang="en-US" sz="2400" dirty="0" smtClean="0"/>
            </a:br>
            <a:r>
              <a:rPr lang="en-US" sz="2400" dirty="0" smtClean="0"/>
              <a:t>_____________________________________________</a:t>
            </a:r>
          </a:p>
        </p:txBody>
      </p:sp>
      <p:sp>
        <p:nvSpPr>
          <p:cNvPr id="5" name="Round Same Side Corner Rectangle 4">
            <a:hlinkClick r:id="" action="ppaction://noaction"/>
          </p:cNvPr>
          <p:cNvSpPr/>
          <p:nvPr/>
        </p:nvSpPr>
        <p:spPr>
          <a:xfrm>
            <a:off x="6995356" y="698400"/>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137</a:t>
            </a:r>
            <a:endParaRPr lang="en-GB" sz="960" b="1" dirty="0">
              <a:latin typeface="Arial" panose="020B0604020202020204" pitchFamily="34" charset="0"/>
              <a:cs typeface="Arial" panose="020B0604020202020204" pitchFamily="34" charset="0"/>
            </a:endParaRPr>
          </a:p>
        </p:txBody>
      </p:sp>
      <p:sp>
        <p:nvSpPr>
          <p:cNvPr id="8" name="Title 1"/>
          <p:cNvSpPr>
            <a:spLocks noGrp="1"/>
          </p:cNvSpPr>
          <p:nvPr>
            <p:ph type="title"/>
          </p:nvPr>
        </p:nvSpPr>
        <p:spPr>
          <a:xfrm>
            <a:off x="35496" y="44624"/>
            <a:ext cx="7704856" cy="625434"/>
          </a:xfrm>
        </p:spPr>
        <p:txBody>
          <a:bodyPr>
            <a:noAutofit/>
          </a:bodyPr>
          <a:lstStyle/>
          <a:p>
            <a:r>
              <a:rPr lang="en-IE" sz="3300" dirty="0" smtClean="0"/>
              <a:t>21.3 – Golden Rice - Workbook Questions</a:t>
            </a:r>
            <a:endParaRPr lang="en-GB" sz="3300" b="1" dirty="0" smtClean="0"/>
          </a:p>
        </p:txBody>
      </p:sp>
    </p:spTree>
    <p:extLst>
      <p:ext uri="{BB962C8B-B14F-4D97-AF65-F5344CB8AC3E}">
        <p14:creationId xmlns:p14="http://schemas.microsoft.com/office/powerpoint/2010/main" val="3445806963"/>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2862322"/>
          </a:xfrm>
          <a:prstGeom prst="rect">
            <a:avLst/>
          </a:prstGeom>
        </p:spPr>
        <p:txBody>
          <a:bodyPr wrap="square">
            <a:spAutoFit/>
          </a:bodyPr>
          <a:lstStyle/>
          <a:p>
            <a:pPr>
              <a:buClr>
                <a:srgbClr val="0070C0"/>
              </a:buClr>
            </a:pPr>
            <a:r>
              <a:rPr lang="en-US" sz="2000" b="1" dirty="0" smtClean="0"/>
              <a:t>AO3 </a:t>
            </a:r>
            <a:r>
              <a:rPr lang="en-US" sz="2000" b="1" dirty="0"/>
              <a:t>Experimental skills and investigations</a:t>
            </a:r>
          </a:p>
          <a:p>
            <a:pPr>
              <a:buClr>
                <a:srgbClr val="0070C0"/>
              </a:buClr>
            </a:pPr>
            <a:r>
              <a:rPr lang="en-US" sz="2000" dirty="0"/>
              <a:t>Candidates should be able to:</a:t>
            </a:r>
          </a:p>
          <a:p>
            <a:pPr marL="342900" indent="-342900">
              <a:buClr>
                <a:srgbClr val="0070C0"/>
              </a:buClr>
              <a:buFont typeface="Arial" panose="020B0604020202020204" pitchFamily="34" charset="0"/>
              <a:buChar char="•"/>
            </a:pPr>
            <a:r>
              <a:rPr lang="en-US" sz="2000" dirty="0" smtClean="0"/>
              <a:t>demonstrate </a:t>
            </a:r>
            <a:r>
              <a:rPr lang="en-US" sz="2000" dirty="0"/>
              <a:t>knowledge of how to safely use techniques, apparatus and materials (including following </a:t>
            </a:r>
            <a:r>
              <a:rPr lang="en-US" sz="2000" dirty="0" smtClean="0"/>
              <a:t>a sequence </a:t>
            </a:r>
            <a:r>
              <a:rPr lang="en-US" sz="2000" dirty="0"/>
              <a:t>of instructions where appropriate)</a:t>
            </a:r>
          </a:p>
          <a:p>
            <a:pPr marL="342900" indent="-342900">
              <a:buClr>
                <a:srgbClr val="0070C0"/>
              </a:buClr>
              <a:buFont typeface="Arial" panose="020B0604020202020204" pitchFamily="34" charset="0"/>
              <a:buChar char="•"/>
            </a:pPr>
            <a:r>
              <a:rPr lang="en-US" sz="2000" dirty="0" smtClean="0"/>
              <a:t>plan </a:t>
            </a:r>
            <a:r>
              <a:rPr lang="en-US" sz="2000" dirty="0"/>
              <a:t>experiments and investigations</a:t>
            </a:r>
          </a:p>
          <a:p>
            <a:pPr marL="342900" indent="-342900">
              <a:buClr>
                <a:srgbClr val="0070C0"/>
              </a:buClr>
              <a:buFont typeface="Arial" panose="020B0604020202020204" pitchFamily="34" charset="0"/>
              <a:buChar char="•"/>
            </a:pPr>
            <a:r>
              <a:rPr lang="en-US" sz="2000" dirty="0" smtClean="0"/>
              <a:t>make </a:t>
            </a:r>
            <a:r>
              <a:rPr lang="en-US" sz="2000" dirty="0"/>
              <a:t>and record observations, measurements and estimates</a:t>
            </a:r>
          </a:p>
          <a:p>
            <a:pPr marL="342900" indent="-342900">
              <a:buClr>
                <a:srgbClr val="0070C0"/>
              </a:buClr>
              <a:buFont typeface="Arial" panose="020B0604020202020204" pitchFamily="34" charset="0"/>
              <a:buChar char="•"/>
            </a:pPr>
            <a:r>
              <a:rPr lang="en-US" sz="2000" dirty="0" smtClean="0"/>
              <a:t>interpret </a:t>
            </a:r>
            <a:r>
              <a:rPr lang="en-US" sz="2000" dirty="0"/>
              <a:t>and evaluate experimental observations and data</a:t>
            </a:r>
          </a:p>
          <a:p>
            <a:pPr marL="342900" indent="-342900">
              <a:buClr>
                <a:srgbClr val="0070C0"/>
              </a:buClr>
              <a:buFont typeface="Arial" panose="020B0604020202020204" pitchFamily="34" charset="0"/>
              <a:buChar char="•"/>
            </a:pPr>
            <a:r>
              <a:rPr lang="en-US" sz="2000" dirty="0" smtClean="0"/>
              <a:t>evaluate </a:t>
            </a:r>
            <a:r>
              <a:rPr lang="en-US" sz="2000" dirty="0"/>
              <a:t>methods and suggest possible improvements.</a:t>
            </a:r>
          </a:p>
        </p:txBody>
      </p:sp>
    </p:spTree>
    <p:extLst>
      <p:ext uri="{BB962C8B-B14F-4D97-AF65-F5344CB8AC3E}">
        <p14:creationId xmlns:p14="http://schemas.microsoft.com/office/powerpoint/2010/main" val="1837203657"/>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a:t>3 - Assessment </a:t>
            </a:r>
            <a:r>
              <a:rPr lang="en-GB" sz="4000" dirty="0" smtClean="0"/>
              <a:t>Objectives</a:t>
            </a:r>
            <a:endParaRPr lang="en-GB" sz="4000" b="1" dirty="0" smtClean="0"/>
          </a:p>
        </p:txBody>
      </p:sp>
      <p:sp>
        <p:nvSpPr>
          <p:cNvPr id="34" name="Rectangle 33"/>
          <p:cNvSpPr/>
          <p:nvPr/>
        </p:nvSpPr>
        <p:spPr>
          <a:xfrm>
            <a:off x="323527" y="1124744"/>
            <a:ext cx="8424935" cy="1446550"/>
          </a:xfrm>
          <a:prstGeom prst="rect">
            <a:avLst/>
          </a:prstGeom>
        </p:spPr>
        <p:txBody>
          <a:bodyPr wrap="square">
            <a:spAutoFit/>
          </a:bodyPr>
          <a:lstStyle/>
          <a:p>
            <a:pPr>
              <a:buClr>
                <a:srgbClr val="0070C0"/>
              </a:buClr>
            </a:pPr>
            <a:r>
              <a:rPr lang="en-US" sz="2200" b="1" dirty="0"/>
              <a:t>Relationship between assessment objectives and components</a:t>
            </a:r>
          </a:p>
          <a:p>
            <a:pPr marL="457200" indent="-457200">
              <a:buClr>
                <a:srgbClr val="0070C0"/>
              </a:buClr>
              <a:buFont typeface="Wingdings 3" panose="05040102010807070707" pitchFamily="18" charset="2"/>
              <a:buChar char=""/>
            </a:pPr>
            <a:r>
              <a:rPr lang="en-US" sz="2200" dirty="0"/>
              <a:t>The approximate weightings allocated to each of the assessment objectives are </a:t>
            </a:r>
            <a:r>
              <a:rPr lang="en-US" sz="2200" dirty="0" err="1"/>
              <a:t>summarised</a:t>
            </a:r>
            <a:r>
              <a:rPr lang="en-US" sz="2200" dirty="0"/>
              <a:t> in the </a:t>
            </a:r>
            <a:r>
              <a:rPr lang="en-US" sz="2200" dirty="0" smtClean="0"/>
              <a:t>table below</a:t>
            </a:r>
            <a:r>
              <a:rPr lang="en-US" sz="2200" dirty="0"/>
              <a:t>.</a:t>
            </a:r>
          </a:p>
        </p:txBody>
      </p:sp>
      <p:graphicFrame>
        <p:nvGraphicFramePr>
          <p:cNvPr id="2" name="Table 1"/>
          <p:cNvGraphicFramePr>
            <a:graphicFrameLocks noGrp="1"/>
          </p:cNvGraphicFramePr>
          <p:nvPr>
            <p:extLst>
              <p:ext uri="{D42A27DB-BD31-4B8C-83A1-F6EECF244321}">
                <p14:modId xmlns:p14="http://schemas.microsoft.com/office/powerpoint/2010/main" val="1146184894"/>
              </p:ext>
            </p:extLst>
          </p:nvPr>
        </p:nvGraphicFramePr>
        <p:xfrm>
          <a:off x="179512" y="2884588"/>
          <a:ext cx="8640961" cy="3640756"/>
        </p:xfrm>
        <a:graphic>
          <a:graphicData uri="http://schemas.openxmlformats.org/drawingml/2006/table">
            <a:tbl>
              <a:tblPr firstRow="1" bandRow="1">
                <a:tableStyleId>{5C22544A-7EE6-4342-B048-85BDC9FD1C3A}</a:tableStyleId>
              </a:tblPr>
              <a:tblGrid>
                <a:gridCol w="3618865"/>
                <a:gridCol w="1888562"/>
                <a:gridCol w="1804156"/>
                <a:gridCol w="1329378"/>
              </a:tblGrid>
              <a:tr h="1072723">
                <a:tc>
                  <a:txBody>
                    <a:bodyPr/>
                    <a:lstStyle/>
                    <a:p>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Assessment objective</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1 and 2</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3 and 4</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5 and 6</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AO1: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Knowledge with understanding</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63%</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63%</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1072723">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AO2: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Handling information and problem solving</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37%</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37%</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AO3: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Experimental skills and investigations</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100%</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750265810"/>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a:t>21 </a:t>
            </a:r>
            <a:r>
              <a:rPr lang="en-US" sz="3600" dirty="0" smtClean="0"/>
              <a:t>- Human </a:t>
            </a:r>
            <a:r>
              <a:rPr lang="en-US" sz="3600" dirty="0"/>
              <a:t>influences on ecosystems</a:t>
            </a:r>
          </a:p>
        </p:txBody>
      </p:sp>
      <p:sp>
        <p:nvSpPr>
          <p:cNvPr id="34" name="Rectangle 33"/>
          <p:cNvSpPr/>
          <p:nvPr/>
        </p:nvSpPr>
        <p:spPr>
          <a:xfrm>
            <a:off x="179512" y="1124744"/>
            <a:ext cx="8640961" cy="5647700"/>
          </a:xfrm>
          <a:prstGeom prst="rect">
            <a:avLst/>
          </a:prstGeom>
        </p:spPr>
        <p:txBody>
          <a:bodyPr wrap="square">
            <a:spAutoFit/>
          </a:bodyPr>
          <a:lstStyle/>
          <a:p>
            <a:pPr>
              <a:buClr>
                <a:srgbClr val="0070C0"/>
              </a:buClr>
              <a:buSzPct val="80000"/>
            </a:pPr>
            <a:r>
              <a:rPr lang="en-US" sz="1900" b="1" dirty="0" smtClean="0"/>
              <a:t>21.1 – Food Supply</a:t>
            </a:r>
          </a:p>
          <a:p>
            <a:pPr>
              <a:buClr>
                <a:srgbClr val="0070C0"/>
              </a:buClr>
              <a:buSzPct val="80000"/>
            </a:pPr>
            <a:r>
              <a:rPr lang="en-US" sz="1900" b="1" dirty="0" smtClean="0"/>
              <a:t>Core</a:t>
            </a:r>
          </a:p>
          <a:p>
            <a:pPr marL="355600" indent="-355600">
              <a:buClr>
                <a:srgbClr val="0070C0"/>
              </a:buClr>
              <a:buSzPct val="80000"/>
              <a:buFont typeface="Wingdings 3" panose="05040102010807070707" pitchFamily="18" charset="2"/>
              <a:buChar char=""/>
            </a:pPr>
            <a:r>
              <a:rPr lang="en-US" sz="1900" dirty="0"/>
              <a:t>State how modern technology has resulted </a:t>
            </a:r>
            <a:r>
              <a:rPr lang="en-US" sz="1900" dirty="0" smtClean="0"/>
              <a:t>in increased </a:t>
            </a:r>
            <a:r>
              <a:rPr lang="en-US" sz="1900" dirty="0"/>
              <a:t>food production in terms of:</a:t>
            </a:r>
          </a:p>
          <a:p>
            <a:pPr marL="711200" indent="-355600">
              <a:buClr>
                <a:srgbClr val="0070C0"/>
              </a:buClr>
              <a:buSzPct val="80000"/>
              <a:buFont typeface="Wingdings" panose="05000000000000000000" pitchFamily="2" charset="2"/>
              <a:buChar char="§"/>
            </a:pPr>
            <a:r>
              <a:rPr lang="en-US" sz="1900" dirty="0" smtClean="0"/>
              <a:t>agricultural </a:t>
            </a:r>
            <a:r>
              <a:rPr lang="en-US" sz="1900" dirty="0"/>
              <a:t>machinery to use larger areas </a:t>
            </a:r>
            <a:r>
              <a:rPr lang="en-US" sz="1900" dirty="0" smtClean="0"/>
              <a:t>of land </a:t>
            </a:r>
            <a:r>
              <a:rPr lang="en-US" sz="1900" dirty="0"/>
              <a:t>and improve efficiency</a:t>
            </a:r>
          </a:p>
          <a:p>
            <a:pPr marL="711200" indent="-355600">
              <a:buClr>
                <a:srgbClr val="0070C0"/>
              </a:buClr>
              <a:buSzPct val="80000"/>
              <a:buFont typeface="Wingdings" panose="05000000000000000000" pitchFamily="2" charset="2"/>
              <a:buChar char="§"/>
            </a:pPr>
            <a:r>
              <a:rPr lang="en-US" sz="1900" dirty="0" smtClean="0"/>
              <a:t>chemical </a:t>
            </a:r>
            <a:r>
              <a:rPr lang="en-US" sz="1900" dirty="0"/>
              <a:t>fertilisers to improve yields</a:t>
            </a:r>
          </a:p>
          <a:p>
            <a:pPr marL="711200" indent="-355600">
              <a:buClr>
                <a:srgbClr val="0070C0"/>
              </a:buClr>
              <a:buSzPct val="80000"/>
              <a:buFont typeface="Wingdings" panose="05000000000000000000" pitchFamily="2" charset="2"/>
              <a:buChar char="§"/>
            </a:pPr>
            <a:r>
              <a:rPr lang="en-US" sz="1900" dirty="0" smtClean="0"/>
              <a:t>insecticides </a:t>
            </a:r>
            <a:r>
              <a:rPr lang="en-US" sz="1900" dirty="0"/>
              <a:t>to improve quality and yield</a:t>
            </a:r>
          </a:p>
          <a:p>
            <a:pPr marL="711200" indent="-355600">
              <a:buClr>
                <a:srgbClr val="0070C0"/>
              </a:buClr>
              <a:buSzPct val="80000"/>
              <a:buFont typeface="Wingdings" panose="05000000000000000000" pitchFamily="2" charset="2"/>
              <a:buChar char="§"/>
            </a:pPr>
            <a:r>
              <a:rPr lang="en-US" sz="1900" dirty="0" smtClean="0"/>
              <a:t>herbicides </a:t>
            </a:r>
            <a:r>
              <a:rPr lang="en-US" sz="1900" dirty="0"/>
              <a:t>to reduce competition with weeds</a:t>
            </a:r>
          </a:p>
          <a:p>
            <a:pPr marL="711200" indent="-355600">
              <a:buClr>
                <a:srgbClr val="0070C0"/>
              </a:buClr>
              <a:buSzPct val="80000"/>
              <a:buFont typeface="Wingdings" panose="05000000000000000000" pitchFamily="2" charset="2"/>
              <a:buChar char="§"/>
            </a:pPr>
            <a:r>
              <a:rPr lang="en-US" sz="1900" dirty="0" smtClean="0"/>
              <a:t>selective </a:t>
            </a:r>
            <a:r>
              <a:rPr lang="en-US" sz="1900" dirty="0"/>
              <a:t>breeding to improve production </a:t>
            </a:r>
            <a:r>
              <a:rPr lang="en-US" sz="1900" dirty="0" smtClean="0"/>
              <a:t>by crop </a:t>
            </a:r>
            <a:r>
              <a:rPr lang="en-US" sz="1900" dirty="0"/>
              <a:t>plants and livestock, e.g. cattle, fish </a:t>
            </a:r>
            <a:r>
              <a:rPr lang="en-US" sz="1900" dirty="0" smtClean="0"/>
              <a:t>and poultry</a:t>
            </a:r>
            <a:endParaRPr lang="en-US" sz="1900" dirty="0"/>
          </a:p>
          <a:p>
            <a:pPr marL="355600" indent="-355600">
              <a:buClr>
                <a:srgbClr val="0070C0"/>
              </a:buClr>
              <a:buSzPct val="80000"/>
              <a:buFont typeface="Wingdings 3" panose="05040102010807070707" pitchFamily="18" charset="2"/>
              <a:buChar char=""/>
            </a:pPr>
            <a:r>
              <a:rPr lang="en-US" sz="1900" dirty="0" smtClean="0"/>
              <a:t>Describe </a:t>
            </a:r>
            <a:r>
              <a:rPr lang="en-US" sz="1900" dirty="0"/>
              <a:t>the negative impacts to an </a:t>
            </a:r>
            <a:r>
              <a:rPr lang="en-US" sz="1900" dirty="0" smtClean="0"/>
              <a:t>ecosystem of </a:t>
            </a:r>
            <a:r>
              <a:rPr lang="en-US" sz="1900" dirty="0"/>
              <a:t>large-scale monocultures of crop plants</a:t>
            </a:r>
          </a:p>
          <a:p>
            <a:pPr marL="355600" indent="-355600">
              <a:buClr>
                <a:srgbClr val="0070C0"/>
              </a:buClr>
              <a:buSzPct val="80000"/>
              <a:buFont typeface="Wingdings 3" panose="05040102010807070707" pitchFamily="18" charset="2"/>
              <a:buChar char=""/>
            </a:pPr>
            <a:r>
              <a:rPr lang="en-US" sz="1900" dirty="0" smtClean="0"/>
              <a:t>Describe </a:t>
            </a:r>
            <a:r>
              <a:rPr lang="en-US" sz="1900" dirty="0"/>
              <a:t>the negative impacts to an </a:t>
            </a:r>
            <a:r>
              <a:rPr lang="en-US" sz="1900" dirty="0" smtClean="0"/>
              <a:t>ecosystem of </a:t>
            </a:r>
            <a:r>
              <a:rPr lang="en-US" sz="1900" dirty="0"/>
              <a:t>intensive livestock </a:t>
            </a:r>
            <a:r>
              <a:rPr lang="en-US" sz="1900" dirty="0" smtClean="0"/>
              <a:t>production</a:t>
            </a:r>
          </a:p>
          <a:p>
            <a:pPr>
              <a:buClr>
                <a:srgbClr val="0070C0"/>
              </a:buClr>
              <a:buSzPct val="80000"/>
            </a:pPr>
            <a:r>
              <a:rPr lang="en-US" sz="1900" b="1" dirty="0" smtClean="0"/>
              <a:t>Supplement</a:t>
            </a:r>
          </a:p>
          <a:p>
            <a:pPr marL="355600" indent="-355600">
              <a:buClr>
                <a:srgbClr val="0070C0"/>
              </a:buClr>
              <a:buSzPct val="80000"/>
              <a:buFont typeface="Wingdings 3" panose="05040102010807070707" pitchFamily="18" charset="2"/>
              <a:buChar char=""/>
            </a:pPr>
            <a:r>
              <a:rPr lang="en-US" sz="1900" dirty="0"/>
              <a:t>Discuss the social, environmental and </a:t>
            </a:r>
            <a:r>
              <a:rPr lang="en-US" sz="1900" dirty="0" smtClean="0"/>
              <a:t>economic implications </a:t>
            </a:r>
            <a:r>
              <a:rPr lang="en-US" sz="1900" dirty="0"/>
              <a:t>of providing sufficient food for </a:t>
            </a:r>
            <a:r>
              <a:rPr lang="en-US" sz="1900" dirty="0" smtClean="0"/>
              <a:t>an increasing </a:t>
            </a:r>
            <a:r>
              <a:rPr lang="en-US" sz="1900" dirty="0"/>
              <a:t>human global population</a:t>
            </a:r>
          </a:p>
          <a:p>
            <a:pPr marL="355600" indent="-355600">
              <a:buClr>
                <a:srgbClr val="0070C0"/>
              </a:buClr>
              <a:buSzPct val="80000"/>
              <a:buFont typeface="Wingdings 3" panose="05040102010807070707" pitchFamily="18" charset="2"/>
              <a:buChar char=""/>
            </a:pPr>
            <a:r>
              <a:rPr lang="en-US" sz="1900" dirty="0" smtClean="0"/>
              <a:t>Discuss </a:t>
            </a:r>
            <a:r>
              <a:rPr lang="en-US" sz="1900" dirty="0"/>
              <a:t>the problems which contribute to </a:t>
            </a:r>
            <a:r>
              <a:rPr lang="en-US" sz="1900" dirty="0" smtClean="0"/>
              <a:t>famine including </a:t>
            </a:r>
            <a:r>
              <a:rPr lang="en-US" sz="1900" dirty="0"/>
              <a:t>unequal distribution of food, </a:t>
            </a:r>
            <a:r>
              <a:rPr lang="en-US" sz="1900" dirty="0" smtClean="0"/>
              <a:t>drought and </a:t>
            </a:r>
            <a:r>
              <a:rPr lang="en-US" sz="1900" dirty="0"/>
              <a:t>flooding, increasing population and poverty</a:t>
            </a:r>
          </a:p>
        </p:txBody>
      </p:sp>
    </p:spTree>
    <p:extLst>
      <p:ext uri="{BB962C8B-B14F-4D97-AF65-F5344CB8AC3E}">
        <p14:creationId xmlns:p14="http://schemas.microsoft.com/office/powerpoint/2010/main" val="1121945398"/>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8640961" cy="5632311"/>
          </a:xfrm>
          <a:prstGeom prst="rect">
            <a:avLst/>
          </a:prstGeom>
        </p:spPr>
        <p:txBody>
          <a:bodyPr wrap="square">
            <a:spAutoFit/>
          </a:bodyPr>
          <a:lstStyle/>
          <a:p>
            <a:pPr>
              <a:buClr>
                <a:srgbClr val="0070C0"/>
              </a:buClr>
              <a:buSzPct val="80000"/>
            </a:pPr>
            <a:r>
              <a:rPr lang="en-US" sz="2400" b="1" dirty="0"/>
              <a:t>21.2 - </a:t>
            </a:r>
            <a:r>
              <a:rPr lang="en-GB" sz="2400" b="1" dirty="0"/>
              <a:t>Habitat destruction</a:t>
            </a:r>
            <a:endParaRPr lang="en-US" sz="2400" b="1" dirty="0"/>
          </a:p>
          <a:p>
            <a:pPr>
              <a:buClr>
                <a:srgbClr val="0070C0"/>
              </a:buClr>
              <a:buSzPct val="80000"/>
            </a:pPr>
            <a:r>
              <a:rPr lang="en-US" sz="2400" b="1" dirty="0" smtClean="0"/>
              <a:t>Core</a:t>
            </a:r>
          </a:p>
          <a:p>
            <a:pPr marL="355600" indent="-342900">
              <a:buClr>
                <a:srgbClr val="0070C0"/>
              </a:buClr>
              <a:buSzPct val="80000"/>
              <a:buFont typeface="Arial" panose="020B0604020202020204" pitchFamily="34" charset="0"/>
              <a:buChar char="►"/>
            </a:pPr>
            <a:r>
              <a:rPr lang="en-US" sz="2400" dirty="0"/>
              <a:t>Describe the reasons for habitat </a:t>
            </a:r>
            <a:r>
              <a:rPr lang="en-US" sz="2400" dirty="0" smtClean="0"/>
              <a:t>destruction, limited </a:t>
            </a:r>
            <a:r>
              <a:rPr lang="en-US" sz="2400" dirty="0"/>
              <a:t>to:</a:t>
            </a:r>
          </a:p>
          <a:p>
            <a:pPr marL="711200" indent="-355600">
              <a:buClr>
                <a:srgbClr val="0070C0"/>
              </a:buClr>
              <a:buSzPct val="80000"/>
              <a:buFont typeface="Wingdings" panose="05000000000000000000" pitchFamily="2" charset="2"/>
              <a:buChar char="§"/>
            </a:pPr>
            <a:r>
              <a:rPr lang="en-US" sz="2400" dirty="0" smtClean="0"/>
              <a:t>increased </a:t>
            </a:r>
            <a:r>
              <a:rPr lang="en-US" sz="2400" dirty="0"/>
              <a:t>area for food crop growth, </a:t>
            </a:r>
            <a:r>
              <a:rPr lang="en-US" sz="2400" dirty="0" smtClean="0"/>
              <a:t>livestock production </a:t>
            </a:r>
            <a:r>
              <a:rPr lang="en-US" sz="2400" dirty="0"/>
              <a:t>and housing</a:t>
            </a:r>
          </a:p>
          <a:p>
            <a:pPr marL="711200" indent="-355600">
              <a:buClr>
                <a:srgbClr val="0070C0"/>
              </a:buClr>
              <a:buSzPct val="80000"/>
              <a:buFont typeface="Wingdings" panose="05000000000000000000" pitchFamily="2" charset="2"/>
              <a:buChar char="§"/>
            </a:pPr>
            <a:r>
              <a:rPr lang="en-US" sz="2400" dirty="0" smtClean="0"/>
              <a:t>extraction </a:t>
            </a:r>
            <a:r>
              <a:rPr lang="en-US" sz="2400" dirty="0"/>
              <a:t>of natural resources</a:t>
            </a:r>
          </a:p>
          <a:p>
            <a:pPr marL="711200" indent="-355600">
              <a:buClr>
                <a:srgbClr val="0070C0"/>
              </a:buClr>
              <a:buSzPct val="80000"/>
              <a:buFont typeface="Wingdings" panose="05000000000000000000" pitchFamily="2" charset="2"/>
              <a:buChar char="§"/>
            </a:pPr>
            <a:r>
              <a:rPr lang="en-US" sz="2400" dirty="0" smtClean="0"/>
              <a:t>marine </a:t>
            </a:r>
            <a:r>
              <a:rPr lang="en-US" sz="2400" dirty="0"/>
              <a:t>pollution</a:t>
            </a:r>
          </a:p>
          <a:p>
            <a:pPr marL="355600" indent="-342900">
              <a:buClr>
                <a:srgbClr val="0070C0"/>
              </a:buClr>
              <a:buSzPct val="80000"/>
              <a:buFont typeface="Arial" panose="020B0604020202020204" pitchFamily="34" charset="0"/>
              <a:buChar char="►"/>
            </a:pPr>
            <a:r>
              <a:rPr lang="en-US" sz="2400" dirty="0" smtClean="0"/>
              <a:t>State </a:t>
            </a:r>
            <a:r>
              <a:rPr lang="en-US" sz="2400" dirty="0"/>
              <a:t>that through altering food webs and </a:t>
            </a:r>
            <a:r>
              <a:rPr lang="en-US" sz="2400" dirty="0" smtClean="0"/>
              <a:t>food chains</a:t>
            </a:r>
            <a:r>
              <a:rPr lang="en-US" sz="2400" dirty="0"/>
              <a:t>, humans can have a negative impact </a:t>
            </a:r>
            <a:r>
              <a:rPr lang="en-US" sz="2400" dirty="0" smtClean="0"/>
              <a:t>on habitats</a:t>
            </a:r>
            <a:endParaRPr lang="en-US" sz="2400" dirty="0"/>
          </a:p>
          <a:p>
            <a:pPr marL="355600" indent="-342900">
              <a:buClr>
                <a:srgbClr val="0070C0"/>
              </a:buClr>
              <a:buSzPct val="80000"/>
              <a:buFont typeface="Arial" panose="020B0604020202020204" pitchFamily="34" charset="0"/>
              <a:buChar char="►"/>
            </a:pPr>
            <a:r>
              <a:rPr lang="en-US" sz="2400" dirty="0" smtClean="0"/>
              <a:t>List </a:t>
            </a:r>
            <a:r>
              <a:rPr lang="en-US" sz="2400" dirty="0"/>
              <a:t>the undesirable effects of deforestation </a:t>
            </a:r>
            <a:r>
              <a:rPr lang="en-US" sz="2400" dirty="0" smtClean="0"/>
              <a:t>as an </a:t>
            </a:r>
            <a:r>
              <a:rPr lang="en-US" sz="2400" dirty="0"/>
              <a:t>example of habitat destruction, to </a:t>
            </a:r>
            <a:r>
              <a:rPr lang="en-US" sz="2400" dirty="0" smtClean="0"/>
              <a:t>include extinction</a:t>
            </a:r>
            <a:r>
              <a:rPr lang="en-US" sz="2400" dirty="0"/>
              <a:t>, loss of soil, flooding and increase </a:t>
            </a:r>
            <a:r>
              <a:rPr lang="en-US" sz="2400" dirty="0" smtClean="0"/>
              <a:t>of carbon </a:t>
            </a:r>
            <a:r>
              <a:rPr lang="en-US" sz="2400" dirty="0"/>
              <a:t>dioxide in the </a:t>
            </a:r>
            <a:r>
              <a:rPr lang="en-US" sz="2400" dirty="0" smtClean="0"/>
              <a:t>atmosphere</a:t>
            </a:r>
          </a:p>
          <a:p>
            <a:pPr>
              <a:buClr>
                <a:srgbClr val="0070C0"/>
              </a:buClr>
              <a:buSzPct val="80000"/>
            </a:pPr>
            <a:r>
              <a:rPr lang="en-US" sz="2400" b="1" dirty="0" smtClean="0"/>
              <a:t>Supplement</a:t>
            </a:r>
          </a:p>
          <a:p>
            <a:pPr marL="355600" indent="-342900">
              <a:buClr>
                <a:srgbClr val="0070C0"/>
              </a:buClr>
              <a:buSzPct val="80000"/>
              <a:buFont typeface="Arial" panose="020B0604020202020204" pitchFamily="34" charset="0"/>
              <a:buChar char="►"/>
            </a:pPr>
            <a:r>
              <a:rPr lang="en-US" sz="2400" dirty="0"/>
              <a:t>Explain the undesirable effects of </a:t>
            </a:r>
            <a:r>
              <a:rPr lang="en-US" sz="2400" dirty="0" smtClean="0"/>
              <a:t>deforestation on </a:t>
            </a:r>
            <a:r>
              <a:rPr lang="en-US" sz="2400" dirty="0"/>
              <a:t>the environment</a:t>
            </a:r>
          </a:p>
        </p:txBody>
      </p:sp>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a:t>21 </a:t>
            </a:r>
            <a:r>
              <a:rPr lang="en-US" sz="3600" dirty="0" smtClean="0"/>
              <a:t>- Human </a:t>
            </a:r>
            <a:r>
              <a:rPr lang="en-US" sz="3600" dirty="0"/>
              <a:t>influences on ecosystems</a:t>
            </a:r>
          </a:p>
        </p:txBody>
      </p:sp>
    </p:spTree>
    <p:extLst>
      <p:ext uri="{BB962C8B-B14F-4D97-AF65-F5344CB8AC3E}">
        <p14:creationId xmlns:p14="http://schemas.microsoft.com/office/powerpoint/2010/main" val="3552845421"/>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Unit 2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hemistry">
      <a:dk1>
        <a:sysClr val="windowText" lastClr="000000"/>
      </a:dk1>
      <a:lt1>
        <a:sysClr val="window" lastClr="FFFFFF"/>
      </a:lt1>
      <a:dk2>
        <a:srgbClr val="00B050"/>
      </a:dk2>
      <a:lt2>
        <a:srgbClr val="EEECE1"/>
      </a:lt2>
      <a:accent1>
        <a:srgbClr val="92D050"/>
      </a:accent1>
      <a:accent2>
        <a:srgbClr val="C0504D"/>
      </a:accent2>
      <a:accent3>
        <a:srgbClr val="9BBB59"/>
      </a:accent3>
      <a:accent4>
        <a:srgbClr val="8064A2"/>
      </a:accent4>
      <a:accent5>
        <a:srgbClr val="92D050"/>
      </a:accent5>
      <a:accent6>
        <a:srgbClr val="F79646"/>
      </a:accent6>
      <a:hlink>
        <a:srgbClr val="0D0476"/>
      </a:hlink>
      <a:folHlink>
        <a:srgbClr val="FF000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76DD945F-B7B0-4691-A0D0-E2EAD6DA23B3}">
  <ds:schemaRefs>
    <ds:schemaRef ds:uri="http://schemas.microsoft.com/office/2006/metadata/properties"/>
    <ds:schemaRef ds:uri="http://schemas.microsoft.com/office/2006/documentManagement/types"/>
    <ds:schemaRef ds:uri="http://www.w3.org/XML/1998/namespace"/>
    <ds:schemaRef ds:uri="http://purl.org/dc/dcmitype/"/>
    <ds:schemaRef ds:uri="http://purl.org/dc/elements/1.1/"/>
    <ds:schemaRef ds:uri="http://schemas.openxmlformats.org/package/2006/metadata/core-properties"/>
    <ds:schemaRef ds:uri="http://purl.org/dc/terms/"/>
  </ds:schemaRefs>
</ds:datastoreItem>
</file>

<file path=customXml/itemProps2.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3.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47975</TotalTime>
  <Words>6948</Words>
  <Application>Microsoft Office PowerPoint</Application>
  <PresentationFormat>On-screen Show (4:3)</PresentationFormat>
  <Paragraphs>732</Paragraphs>
  <Slides>57</Slides>
  <Notes>57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57</vt:i4>
      </vt:variant>
    </vt:vector>
  </HeadingPairs>
  <TitlesOfParts>
    <vt:vector size="66" baseType="lpstr">
      <vt:lpstr>Arial</vt:lpstr>
      <vt:lpstr>Cairo SF</vt:lpstr>
      <vt:lpstr>Calibri</vt:lpstr>
      <vt:lpstr>Lucida Sans Unicode</vt:lpstr>
      <vt:lpstr>Verdana</vt:lpstr>
      <vt:lpstr>Wingdings</vt:lpstr>
      <vt:lpstr>Wingdings 2</vt:lpstr>
      <vt:lpstr>Wingdings 3</vt:lpstr>
      <vt:lpstr>Enderoth</vt:lpstr>
      <vt:lpstr>PowerPoint Presentation</vt:lpstr>
      <vt:lpstr>1 – Assessment Structure</vt:lpstr>
      <vt:lpstr>1 – Assessment Structure</vt:lpstr>
      <vt:lpstr>3 – Assessment Objectives</vt:lpstr>
      <vt:lpstr>3 – Assessment Objectives</vt:lpstr>
      <vt:lpstr>3 – Assessment Objectives</vt:lpstr>
      <vt:lpstr>3 - Assessment Objectives</vt:lpstr>
      <vt:lpstr>21 - Human influences on ecosystems</vt:lpstr>
      <vt:lpstr>21 - Human influences on ecosystems</vt:lpstr>
      <vt:lpstr>21 - Human influences on ecosystems</vt:lpstr>
      <vt:lpstr>1 - Characteristics and classification of living organisms</vt:lpstr>
      <vt:lpstr>21 - Biotechnology</vt:lpstr>
      <vt:lpstr>21 - Biotechnology</vt:lpstr>
      <vt:lpstr>21.1 – What is Biotechnology</vt:lpstr>
      <vt:lpstr>21.1 – What is Biotechnology</vt:lpstr>
      <vt:lpstr>21.1 – What is Biotechnology</vt:lpstr>
      <vt:lpstr>21.2 – Using Yeast</vt:lpstr>
      <vt:lpstr>21.2 – Using Yeast</vt:lpstr>
      <vt:lpstr>21.2 – Using Yeast</vt:lpstr>
      <vt:lpstr>21.2 – Using Yeast</vt:lpstr>
      <vt:lpstr>21.2 – Questions</vt:lpstr>
      <vt:lpstr>21.3 – Making Use of Enzymes</vt:lpstr>
      <vt:lpstr>21.3 – Making Use of Enzymes</vt:lpstr>
      <vt:lpstr>21.3 – Making Use of Enzymes</vt:lpstr>
      <vt:lpstr>21.3 – Making Use of Enzymes</vt:lpstr>
      <vt:lpstr>21.3 – Making Use of Enzymes</vt:lpstr>
      <vt:lpstr>21.3 – Making Use of Enzymes</vt:lpstr>
      <vt:lpstr>21.3 – Making Use of Enzymes</vt:lpstr>
      <vt:lpstr>21.4 – Penicillin</vt:lpstr>
      <vt:lpstr>21.4 – Penicillin</vt:lpstr>
      <vt:lpstr>21.4 – Penicillin</vt:lpstr>
      <vt:lpstr>21.4 – Penicillin</vt:lpstr>
      <vt:lpstr>21.4 – Penicillin</vt:lpstr>
      <vt:lpstr>21.4 – Penicillin</vt:lpstr>
      <vt:lpstr>21.5 – Genetic Engineering</vt:lpstr>
      <vt:lpstr>21.5 – Genetic Engineering</vt:lpstr>
      <vt:lpstr>21.5 – Genetic Engineering</vt:lpstr>
      <vt:lpstr>21.5 – Genetic Engineering</vt:lpstr>
      <vt:lpstr>21.5 – Genetic Engineering</vt:lpstr>
      <vt:lpstr>21.5 – Genetic Engineering</vt:lpstr>
      <vt:lpstr>21.5 – Genetic Engineering</vt:lpstr>
      <vt:lpstr>21.5 – Genetic Engineering</vt:lpstr>
      <vt:lpstr>21.5 – Genetic Engineering</vt:lpstr>
      <vt:lpstr>21.5 – Genetic Engineering</vt:lpstr>
      <vt:lpstr>21 – End of Chapter Questions</vt:lpstr>
      <vt:lpstr>21 – End of Chapter Questions</vt:lpstr>
      <vt:lpstr>21 – End of Chapter Questions</vt:lpstr>
      <vt:lpstr>21 – End of Chapter Questions</vt:lpstr>
      <vt:lpstr>21.1 – Pectinase - Workbook Questions</vt:lpstr>
      <vt:lpstr>21.1 – Pectinase - Workbook Questions</vt:lpstr>
      <vt:lpstr>21.1 – Pectinase - Workbook Questions</vt:lpstr>
      <vt:lpstr>21.2 – Yoghurt - Workbook Questions</vt:lpstr>
      <vt:lpstr>21.2 – Yoghurt - Workbook Questions</vt:lpstr>
      <vt:lpstr>21.2 – Yoghurt - Workbook Questions</vt:lpstr>
      <vt:lpstr>21.3 – Golden Rice - Workbook Questions</vt:lpstr>
      <vt:lpstr>21.3 – Golden Rice - Workbook Questions</vt:lpstr>
      <vt:lpstr>21.3 – Golden Rice - Workbook Questions</vt:lpstr>
    </vt:vector>
  </TitlesOfParts>
  <Manager>Enderoth</Manager>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21</dc:title>
  <dc:subject>Travel and Tourism</dc:subject>
  <dc:creator>Enderoth</dc:creator>
  <cp:keywords>Unit 21 – Human Influences on Ecosystems</cp:keywords>
  <cp:lastModifiedBy>Stephen Rafferty</cp:lastModifiedBy>
  <cp:revision>1746</cp:revision>
  <cp:lastPrinted>2014-01-22T18:25:48Z</cp:lastPrinted>
  <dcterms:created xsi:type="dcterms:W3CDTF">2008-03-12T11:01:44Z</dcterms:created>
  <dcterms:modified xsi:type="dcterms:W3CDTF">2018-08-13T10:36:30Z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